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935" r:id="rId2"/>
    <p:sldId id="1503" r:id="rId3"/>
    <p:sldId id="2134804478" r:id="rId4"/>
    <p:sldId id="2134804479" r:id="rId5"/>
    <p:sldId id="2134804480" r:id="rId6"/>
    <p:sldId id="2134804482" r:id="rId7"/>
    <p:sldId id="2134804481" r:id="rId8"/>
    <p:sldId id="2134804483" r:id="rId9"/>
    <p:sldId id="2134804484" r:id="rId10"/>
    <p:sldId id="2134804485" r:id="rId11"/>
    <p:sldId id="2134804486" r:id="rId12"/>
    <p:sldId id="2134804487" r:id="rId13"/>
    <p:sldId id="2134804488" r:id="rId14"/>
    <p:sldId id="2134804489" r:id="rId15"/>
    <p:sldId id="2134804490" r:id="rId16"/>
    <p:sldId id="2134804491" r:id="rId17"/>
    <p:sldId id="2134804492" r:id="rId18"/>
    <p:sldId id="2134804493" r:id="rId19"/>
    <p:sldId id="2134804494" r:id="rId20"/>
    <p:sldId id="2134804495" r:id="rId21"/>
    <p:sldId id="2134804496" r:id="rId22"/>
    <p:sldId id="2134804497" r:id="rId23"/>
    <p:sldId id="2134804498" r:id="rId24"/>
    <p:sldId id="2134804499" r:id="rId25"/>
    <p:sldId id="2134804500" r:id="rId26"/>
    <p:sldId id="2134804501" r:id="rId27"/>
    <p:sldId id="2134804502" r:id="rId28"/>
    <p:sldId id="2134804503" r:id="rId29"/>
    <p:sldId id="2134804504" r:id="rId30"/>
    <p:sldId id="2134804505" r:id="rId31"/>
    <p:sldId id="2134804506"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pos="384" userDrawn="1">
          <p15:clr>
            <a:srgbClr val="A4A3A4"/>
          </p15:clr>
        </p15:guide>
        <p15:guide id="7" orient="horz" pos="1008" userDrawn="1">
          <p15:clr>
            <a:srgbClr val="A4A3A4"/>
          </p15:clr>
        </p15:guide>
        <p15:guide id="8" pos="3840" userDrawn="1">
          <p15:clr>
            <a:srgbClr val="A4A3A4"/>
          </p15:clr>
        </p15:guide>
        <p15:guide id="9" pos="72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y Sizemore" initials="RS" lastIdx="1" clrIdx="0">
    <p:extLst>
      <p:ext uri="{19B8F6BF-5375-455C-9EA6-DF929625EA0E}">
        <p15:presenceInfo xmlns:p15="http://schemas.microsoft.com/office/powerpoint/2012/main" userId="S::randy.sizemore@aprio.com::e3f518ef-599a-4601-9cf3-05f7571c0288" providerId="AD"/>
      </p:ext>
    </p:extLst>
  </p:cmAuthor>
  <p:cmAuthor id="2" name="Kristin Harper" initials="KH" lastIdx="2" clrIdx="1">
    <p:extLst>
      <p:ext uri="{19B8F6BF-5375-455C-9EA6-DF929625EA0E}">
        <p15:presenceInfo xmlns:p15="http://schemas.microsoft.com/office/powerpoint/2012/main" userId="S::Kristin.Harper@aprio.com::e5d2865f-e410-4c8d-94aa-c2d0eff7af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308"/>
    <a:srgbClr val="070C10"/>
    <a:srgbClr val="000000"/>
    <a:srgbClr val="8A9BA5"/>
    <a:srgbClr val="EA7744"/>
    <a:srgbClr val="3D454E"/>
    <a:srgbClr val="451F03"/>
    <a:srgbClr val="351803"/>
    <a:srgbClr val="241002"/>
    <a:srgbClr val="1409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59A76-570D-4EC6-8CD0-3FB2F2E68FA8}" v="3" dt="2025-03-04T21:47:43.586"/>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90" y="600"/>
      </p:cViewPr>
      <p:guideLst>
        <p:guide pos="384"/>
        <p:guide orient="horz" pos="1008"/>
        <p:guide pos="3840"/>
        <p:guide pos="729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Yarzumbeck" userId="28111326582_tp_box_2" providerId="OAuth2" clId="{AAEF3D20-775F-47C0-B62B-C7B1C0DBA06B}"/>
    <pc:docChg chg="modSld">
      <pc:chgData name="Jessica.Yarzumbeck" userId="28111326582_tp_box_2" providerId="OAuth2" clId="{AAEF3D20-775F-47C0-B62B-C7B1C0DBA06B}" dt="2025-02-26T15:01:21.133" v="1" actId="20577"/>
      <pc:docMkLst>
        <pc:docMk/>
      </pc:docMkLst>
      <pc:sldChg chg="modSp mod">
        <pc:chgData name="Jessica.Yarzumbeck" userId="28111326582_tp_box_2" providerId="OAuth2" clId="{AAEF3D20-775F-47C0-B62B-C7B1C0DBA06B}" dt="2025-02-26T15:01:21.133" v="1" actId="20577"/>
        <pc:sldMkLst>
          <pc:docMk/>
          <pc:sldMk cId="0" sldId="290"/>
        </pc:sldMkLst>
        <pc:spChg chg="mod">
          <ac:chgData name="Jessica.Yarzumbeck" userId="28111326582_tp_box_2" providerId="OAuth2" clId="{AAEF3D20-775F-47C0-B62B-C7B1C0DBA06B}" dt="2025-02-26T15:01:21.133" v="1" actId="20577"/>
          <ac:spMkLst>
            <pc:docMk/>
            <pc:sldMk cId="0" sldId="290"/>
            <ac:spMk id="1533" creationId="{00000000-0000-0000-0000-000000000000}"/>
          </ac:spMkLst>
        </pc:spChg>
      </pc:sldChg>
    </pc:docChg>
  </pc:docChgLst>
  <pc:docChgLst>
    <pc:chgData name="Kristina Brown" userId="kszYaY2OxdJyT1g6Yq3Y12HRUFBnWlFA368OkyCKZ+c=" providerId="None" clId="Web-{0E559A76-570D-4EC6-8CD0-3FB2F2E68FA8}"/>
    <pc:docChg chg="modSld">
      <pc:chgData name="Kristina Brown" userId="kszYaY2OxdJyT1g6Yq3Y12HRUFBnWlFA368OkyCKZ+c=" providerId="None" clId="Web-{0E559A76-570D-4EC6-8CD0-3FB2F2E68FA8}" dt="2025-03-04T21:47:43.586" v="2" actId="14100"/>
      <pc:docMkLst>
        <pc:docMk/>
      </pc:docMkLst>
      <pc:sldChg chg="modSp">
        <pc:chgData name="Kristina Brown" userId="kszYaY2OxdJyT1g6Yq3Y12HRUFBnWlFA368OkyCKZ+c=" providerId="None" clId="Web-{0E559A76-570D-4EC6-8CD0-3FB2F2E68FA8}" dt="2025-03-04T21:47:34.491" v="1" actId="1076"/>
        <pc:sldMkLst>
          <pc:docMk/>
          <pc:sldMk cId="1126874834" sldId="2134804480"/>
        </pc:sldMkLst>
        <pc:spChg chg="mod">
          <ac:chgData name="Kristina Brown" userId="kszYaY2OxdJyT1g6Yq3Y12HRUFBnWlFA368OkyCKZ+c=" providerId="None" clId="Web-{0E559A76-570D-4EC6-8CD0-3FB2F2E68FA8}" dt="2025-03-04T21:47:34.491" v="1" actId="1076"/>
          <ac:spMkLst>
            <pc:docMk/>
            <pc:sldMk cId="1126874834" sldId="2134804480"/>
            <ac:spMk id="2" creationId="{F3E7293D-2819-233A-77CF-172A3B33D459}"/>
          </ac:spMkLst>
        </pc:spChg>
      </pc:sldChg>
      <pc:sldChg chg="modSp">
        <pc:chgData name="Kristina Brown" userId="kszYaY2OxdJyT1g6Yq3Y12HRUFBnWlFA368OkyCKZ+c=" providerId="None" clId="Web-{0E559A76-570D-4EC6-8CD0-3FB2F2E68FA8}" dt="2025-03-04T21:47:43.586" v="2" actId="14100"/>
        <pc:sldMkLst>
          <pc:docMk/>
          <pc:sldMk cId="1810962294" sldId="2134804496"/>
        </pc:sldMkLst>
        <pc:spChg chg="mod">
          <ac:chgData name="Kristina Brown" userId="kszYaY2OxdJyT1g6Yq3Y12HRUFBnWlFA368OkyCKZ+c=" providerId="None" clId="Web-{0E559A76-570D-4EC6-8CD0-3FB2F2E68FA8}" dt="2025-03-04T21:47:43.586" v="2" actId="14100"/>
          <ac:spMkLst>
            <pc:docMk/>
            <pc:sldMk cId="1810962294" sldId="2134804496"/>
            <ac:spMk id="9" creationId="{9A087BFA-7AE6-FFC8-02FC-1D84BBF1150F}"/>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26T06:15:01.763"/>
    </inkml:context>
    <inkml:brush xml:id="br0">
      <inkml:brushProperty name="width" value="0.05" units="cm"/>
      <inkml:brushProperty name="height" value="0.05" units="cm"/>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15DED-C9CA-4B32-BDFB-EAB4F83E3373}"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C2657-FE92-4695-A354-4AFD08AAF47F}" type="slidenum">
              <a:rPr lang="en-US" smtClean="0"/>
              <a:t>‹#›</a:t>
            </a:fld>
            <a:endParaRPr lang="en-US"/>
          </a:p>
        </p:txBody>
      </p:sp>
    </p:spTree>
    <p:extLst>
      <p:ext uri="{BB962C8B-B14F-4D97-AF65-F5344CB8AC3E}">
        <p14:creationId xmlns:p14="http://schemas.microsoft.com/office/powerpoint/2010/main" val="415270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06E2C-6975-DACC-3F08-7E7AC716E9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7F303-7463-6ED8-DBEF-68F045021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22AE6-7BBF-8997-37E5-D95CE0CB05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E2FD86-6955-9F9D-D833-77602041CCC7}"/>
              </a:ext>
            </a:extLst>
          </p:cNvPr>
          <p:cNvSpPr>
            <a:spLocks noGrp="1"/>
          </p:cNvSpPr>
          <p:nvPr>
            <p:ph type="sldNum" sz="quarter" idx="10"/>
          </p:nvPr>
        </p:nvSpPr>
        <p:spPr/>
        <p:txBody>
          <a:bodyPr/>
          <a:lstStyle/>
          <a:p>
            <a:fld id="{AFDC2657-FE92-4695-A354-4AFD08AAF47F}" type="slidenum">
              <a:rPr lang="en-US" smtClean="0"/>
              <a:t>3</a:t>
            </a:fld>
            <a:endParaRPr lang="en-US"/>
          </a:p>
        </p:txBody>
      </p:sp>
    </p:spTree>
    <p:extLst>
      <p:ext uri="{BB962C8B-B14F-4D97-AF65-F5344CB8AC3E}">
        <p14:creationId xmlns:p14="http://schemas.microsoft.com/office/powerpoint/2010/main" val="1557947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apps do the participants use to manage donor/member info?</a:t>
            </a:r>
          </a:p>
          <a:p>
            <a:endParaRPr lang="en-US"/>
          </a:p>
        </p:txBody>
      </p:sp>
      <p:sp>
        <p:nvSpPr>
          <p:cNvPr id="4" name="Slide Number Placeholder 3"/>
          <p:cNvSpPr>
            <a:spLocks noGrp="1"/>
          </p:cNvSpPr>
          <p:nvPr>
            <p:ph type="sldNum" sz="quarter" idx="5"/>
          </p:nvPr>
        </p:nvSpPr>
        <p:spPr/>
        <p:txBody>
          <a:bodyPr/>
          <a:lstStyle/>
          <a:p>
            <a:fld id="{AFDC2657-FE92-4695-A354-4AFD08AAF47F}" type="slidenum">
              <a:rPr lang="en-US" smtClean="0"/>
              <a:t>12</a:t>
            </a:fld>
            <a:endParaRPr lang="en-US"/>
          </a:p>
        </p:txBody>
      </p:sp>
    </p:spTree>
    <p:extLst>
      <p:ext uri="{BB962C8B-B14F-4D97-AF65-F5344CB8AC3E}">
        <p14:creationId xmlns:p14="http://schemas.microsoft.com/office/powerpoint/2010/main" val="4099497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Confidentiality</a:t>
            </a:r>
            <a:endParaRPr lang="en-US"/>
          </a:p>
          <a:p>
            <a:pPr>
              <a:buFont typeface="Arial" panose="020B0604020202020204" pitchFamily="34" charset="0"/>
              <a:buChar char="•"/>
            </a:pPr>
            <a:r>
              <a:rPr lang="en-US"/>
              <a:t>Ensure that data is only accessible to those authorized to view it.</a:t>
            </a:r>
          </a:p>
          <a:p>
            <a:pPr>
              <a:buFont typeface="Arial" panose="020B0604020202020204" pitchFamily="34" charset="0"/>
              <a:buChar char="•"/>
            </a:pPr>
            <a:r>
              <a:rPr lang="en-US"/>
              <a:t>Examples: Password protection, encryption, user authentication.</a:t>
            </a:r>
          </a:p>
          <a:p>
            <a:r>
              <a:rPr lang="en-US" b="1"/>
              <a:t>Integrity</a:t>
            </a:r>
            <a:endParaRPr lang="en-US"/>
          </a:p>
          <a:p>
            <a:pPr>
              <a:buFont typeface="Arial" panose="020B0604020202020204" pitchFamily="34" charset="0"/>
              <a:buChar char="•"/>
            </a:pPr>
            <a:r>
              <a:rPr lang="en-US"/>
              <a:t>Maintain the accuracy and consistency of data over its lifecycle.</a:t>
            </a:r>
          </a:p>
          <a:p>
            <a:pPr>
              <a:buFont typeface="Arial" panose="020B0604020202020204" pitchFamily="34" charset="0"/>
              <a:buChar char="•"/>
            </a:pPr>
            <a:r>
              <a:rPr lang="en-US"/>
              <a:t>Example: Data validation, checksums, and version controls.</a:t>
            </a:r>
          </a:p>
          <a:p>
            <a:r>
              <a:rPr lang="en-US" b="1"/>
              <a:t>Availability</a:t>
            </a:r>
            <a:endParaRPr lang="en-US"/>
          </a:p>
          <a:p>
            <a:pPr>
              <a:buFont typeface="Arial" panose="020B0604020202020204" pitchFamily="34" charset="0"/>
              <a:buChar char="•"/>
            </a:pPr>
            <a:r>
              <a:rPr lang="en-US"/>
              <a:t>Ensure data is available and accessible when needed, without interruptions.</a:t>
            </a:r>
          </a:p>
          <a:p>
            <a:pPr>
              <a:buFont typeface="Arial" panose="020B0604020202020204" pitchFamily="34" charset="0"/>
              <a:buChar char="•"/>
            </a:pPr>
            <a:r>
              <a:rPr lang="en-US"/>
              <a:t>Example: Backup systems, disaster recovery plans.</a:t>
            </a:r>
          </a:p>
          <a:p>
            <a:endParaRPr lang="en-US"/>
          </a:p>
          <a:p>
            <a:endParaRPr lang="en-US"/>
          </a:p>
        </p:txBody>
      </p:sp>
      <p:sp>
        <p:nvSpPr>
          <p:cNvPr id="4" name="Slide Number Placeholder 3"/>
          <p:cNvSpPr>
            <a:spLocks noGrp="1"/>
          </p:cNvSpPr>
          <p:nvPr>
            <p:ph type="sldNum" sz="quarter" idx="5"/>
          </p:nvPr>
        </p:nvSpPr>
        <p:spPr/>
        <p:txBody>
          <a:bodyPr/>
          <a:lstStyle/>
          <a:p>
            <a:fld id="{AFDC2657-FE92-4695-A354-4AFD08AAF47F}" type="slidenum">
              <a:rPr lang="en-US" smtClean="0"/>
              <a:t>14</a:t>
            </a:fld>
            <a:endParaRPr lang="en-US"/>
          </a:p>
        </p:txBody>
      </p:sp>
    </p:spTree>
    <p:extLst>
      <p:ext uri="{BB962C8B-B14F-4D97-AF65-F5344CB8AC3E}">
        <p14:creationId xmlns:p14="http://schemas.microsoft.com/office/powerpoint/2010/main" val="1879690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Firstly, you need to process data Lawfully, Fairly and Transparently. The GDPR sets out a number of grounds on which you can process Personal Data </a:t>
            </a:r>
            <a:r>
              <a:rPr lang="en-GB" sz="1200" i="1" kern="100">
                <a:effectLst/>
                <a:latin typeface="Calibri" panose="020F0502020204030204" pitchFamily="34" charset="0"/>
                <a:ea typeface="Calibri" panose="020F0502020204030204" pitchFamily="34" charset="0"/>
                <a:cs typeface="Times New Roman" panose="02020603050405020304" pitchFamily="18" charset="0"/>
              </a:rPr>
              <a:t>lawfully</a:t>
            </a:r>
            <a:r>
              <a:rPr lang="en-GB" sz="1200" kern="100">
                <a:effectLst/>
                <a:latin typeface="Calibri" panose="020F0502020204030204" pitchFamily="34" charset="0"/>
                <a:ea typeface="Calibri" panose="020F0502020204030204" pitchFamily="34" charset="0"/>
                <a:cs typeface="Times New Roman" panose="02020603050405020304" pitchFamily="18" charset="0"/>
              </a:rPr>
              <a:t>, and we’ll come on to those in the next module – but in addition you can’t process data in a way that breaks any other laws. </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You must process data Fairly ‘considering how the processing may affect the individuals concerned’ and being able to ‘justify any adverse impact’. This includes only processing Personal Data in ways people ‘would reasonably expect’ and if </a:t>
            </a:r>
            <a:r>
              <a:rPr lang="en-GB" sz="1200" i="1" kern="100">
                <a:effectLst/>
                <a:latin typeface="Calibri" panose="020F0502020204030204" pitchFamily="34" charset="0"/>
                <a:ea typeface="Calibri" panose="020F0502020204030204" pitchFamily="34" charset="0"/>
                <a:cs typeface="Times New Roman" panose="02020603050405020304" pitchFamily="18" charset="0"/>
              </a:rPr>
              <a:t>not</a:t>
            </a:r>
            <a:r>
              <a:rPr lang="en-GB" sz="1200" kern="100">
                <a:effectLst/>
                <a:latin typeface="Calibri" panose="020F0502020204030204" pitchFamily="34" charset="0"/>
                <a:ea typeface="Calibri" panose="020F0502020204030204" pitchFamily="34" charset="0"/>
                <a:cs typeface="Times New Roman" panose="02020603050405020304" pitchFamily="18" charset="0"/>
              </a:rPr>
              <a:t> being able to ‘explain why any </a:t>
            </a:r>
            <a:r>
              <a:rPr lang="en-GB" sz="1200" i="1" kern="100">
                <a:effectLst/>
                <a:latin typeface="Calibri" panose="020F0502020204030204" pitchFamily="34" charset="0"/>
                <a:ea typeface="Calibri" panose="020F0502020204030204" pitchFamily="34" charset="0"/>
                <a:cs typeface="Times New Roman" panose="02020603050405020304" pitchFamily="18" charset="0"/>
              </a:rPr>
              <a:t>unexpected</a:t>
            </a:r>
            <a:r>
              <a:rPr lang="en-GB" sz="1200" kern="100">
                <a:effectLst/>
                <a:latin typeface="Calibri" panose="020F0502020204030204" pitchFamily="34" charset="0"/>
                <a:ea typeface="Calibri" panose="020F0502020204030204" pitchFamily="34" charset="0"/>
                <a:cs typeface="Times New Roman" panose="02020603050405020304" pitchFamily="18" charset="0"/>
              </a:rPr>
              <a:t> processing is justified’, and more generally not to ‘deceive or mislead people’ when you collect their personal data. </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And lastly you must be Transparent working in an open and honest way.</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How might this work in practice? Let’s look at an example that we can use to explore these 7 principles in action. Say you wanted to collect Personal Data on learners’ gender identities in order to ensure transgender students progressed as well as cisgender. So, remember the principle is to process the data in a way that’s ‘Lawful, Fair and Transparent’. You’d need a lawful reason for doing so – we’ll explore this in a later module. You’d need not to be breaking any </a:t>
            </a:r>
            <a:r>
              <a:rPr lang="en-GB" sz="1200" i="1" kern="100">
                <a:effectLst/>
                <a:latin typeface="Calibri" panose="020F0502020204030204" pitchFamily="34" charset="0"/>
                <a:ea typeface="Calibri" panose="020F0502020204030204" pitchFamily="34" charset="0"/>
                <a:cs typeface="Times New Roman" panose="02020603050405020304" pitchFamily="18" charset="0"/>
              </a:rPr>
              <a:t>other</a:t>
            </a:r>
            <a:r>
              <a:rPr lang="en-GB" sz="1200" kern="100">
                <a:effectLst/>
                <a:latin typeface="Calibri" panose="020F0502020204030204" pitchFamily="34" charset="0"/>
                <a:ea typeface="Calibri" panose="020F0502020204030204" pitchFamily="34" charset="0"/>
                <a:cs typeface="Times New Roman" panose="02020603050405020304" pitchFamily="18" charset="0"/>
              </a:rPr>
              <a:t> laws. No issue there. </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You’d then need to ‘consider how it might affect the individuals concerned’ and ‘justify any adverse impact’. It could be stressful being asked your gender identity and knowing this was recorded, in particular if this was information you hadn’t yet shared perhaps with friends, teachers or family members. </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Here the principles don’t tell you the right answer, but they give you a framework within which to make a reasonable decision. Lastly, you’d need to be transparent, to be clear to the students concerned about why you’re collecting the data, and what you’d be using it for.</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This leads on to the second principle – that Personal Data should be used for a </a:t>
            </a:r>
            <a:r>
              <a:rPr lang="en-GB" sz="1200" i="1" kern="100">
                <a:effectLst/>
                <a:latin typeface="Calibri" panose="020F0502020204030204" pitchFamily="34" charset="0"/>
                <a:ea typeface="Calibri" panose="020F0502020204030204" pitchFamily="34" charset="0"/>
                <a:cs typeface="Times New Roman" panose="02020603050405020304" pitchFamily="18" charset="0"/>
              </a:rPr>
              <a:t>specific purpose [/3]</a:t>
            </a:r>
            <a:r>
              <a:rPr lang="en-GB" sz="1200" kern="100">
                <a:effectLst/>
                <a:latin typeface="Calibri" panose="020F0502020204030204" pitchFamily="34" charset="0"/>
                <a:ea typeface="Calibri" panose="020F0502020204030204" pitchFamily="34" charset="0"/>
                <a:cs typeface="Times New Roman" panose="02020603050405020304" pitchFamily="18" charset="0"/>
              </a:rPr>
              <a:t>. In the example above, the specific purpose is to close opportunity gaps between transgender and cisgender learners.</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What you can’t do is say, just gather Personal Data, with a vague idea you might use it later. You also can’t change your purpose </a:t>
            </a:r>
            <a:r>
              <a:rPr lang="en-GB" sz="1200" i="1" kern="100">
                <a:effectLst/>
                <a:latin typeface="Calibri" panose="020F0502020204030204" pitchFamily="34" charset="0"/>
                <a:ea typeface="Calibri" panose="020F0502020204030204" pitchFamily="34" charset="0"/>
                <a:cs typeface="Times New Roman" panose="02020603050405020304" pitchFamily="18" charset="0"/>
              </a:rPr>
              <a:t>significantly</a:t>
            </a:r>
            <a:r>
              <a:rPr lang="en-GB" sz="1200" kern="100">
                <a:effectLst/>
                <a:latin typeface="Calibri" panose="020F0502020204030204" pitchFamily="34" charset="0"/>
                <a:ea typeface="Calibri" panose="020F0502020204030204" pitchFamily="34" charset="0"/>
                <a:cs typeface="Times New Roman" panose="02020603050405020304" pitchFamily="18" charset="0"/>
              </a:rPr>
              <a:t> without getting the data subject’s consent to do so. </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So, you know now </a:t>
            </a:r>
            <a:r>
              <a:rPr lang="en-GB" sz="1200" i="1" kern="100">
                <a:effectLst/>
                <a:latin typeface="Calibri" panose="020F0502020204030204" pitchFamily="34" charset="0"/>
                <a:ea typeface="Calibri" panose="020F0502020204030204" pitchFamily="34" charset="0"/>
                <a:cs typeface="Times New Roman" panose="02020603050405020304" pitchFamily="18" charset="0"/>
              </a:rPr>
              <a:t>why</a:t>
            </a:r>
            <a:r>
              <a:rPr lang="en-GB" sz="1200" kern="100">
                <a:effectLst/>
                <a:latin typeface="Calibri" panose="020F0502020204030204" pitchFamily="34" charset="0"/>
                <a:ea typeface="Calibri" panose="020F0502020204030204" pitchFamily="34" charset="0"/>
                <a:cs typeface="Times New Roman" panose="02020603050405020304" pitchFamily="18" charset="0"/>
              </a:rPr>
              <a:t> you’re processing the Personal Data, but </a:t>
            </a:r>
            <a:r>
              <a:rPr lang="en-GB" sz="1200" i="1" kern="100">
                <a:effectLst/>
                <a:latin typeface="Calibri" panose="020F0502020204030204" pitchFamily="34" charset="0"/>
                <a:ea typeface="Calibri" panose="020F0502020204030204" pitchFamily="34" charset="0"/>
                <a:cs typeface="Times New Roman" panose="02020603050405020304" pitchFamily="18" charset="0"/>
              </a:rPr>
              <a:t>how much</a:t>
            </a:r>
            <a:r>
              <a:rPr lang="en-GB" sz="1200" kern="100">
                <a:effectLst/>
                <a:latin typeface="Calibri" panose="020F0502020204030204" pitchFamily="34" charset="0"/>
                <a:ea typeface="Calibri" panose="020F0502020204030204" pitchFamily="34" charset="0"/>
                <a:cs typeface="Times New Roman" panose="02020603050405020304" pitchFamily="18" charset="0"/>
              </a:rPr>
              <a:t> do you need? This is the third principle, that Personal Data is ‘adequate’, ‘limited’ and ‘necessary’ or what you might call more colloquially ‘the Goldilocks principle’. You should process not too little data for your purpose, not too much, but the amount that’s just right. </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If your purpose in our example were instead to narrow achievement gaps for all learners with a range of protected characteristics – for example race, gender, special educational need as well - it’s pretty clear that only collecting information on gender identity wouldn’t be sufficient. Nor could you collect information that wasn’t relevant at all to your stated purpose.</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The fourth principle is ‘accuracy’. There’s an obligation to make sure that ‘Personal Data you hold is not incorrect or misleading’, that it’s kept updated if that’s required, that you take reasonable steps to address inaccurate data, and that you ‘consider any challenges to the accuracy of personal data’.</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Apart from anything else, this is just good practice. You’ll be storing your Personal Data for a purpose and if it’s inaccurate or misleading you won’t be able to achieve that purpose when you use it. Continuing our example, if the Personal Data you hold on learners’ gender identities is incorrect the analysis will be meaningless. </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The fifth principle is to ‘not keep data for longer than you need it’. So, if you collected that Personal Data on gender identity for a one-off piece of analysis you should delete it afterwards, if you planned to repeat the analysis it may be appropriate to keep it for a length of time. It’s also a good idea every now and then to review the Personal Data you hold and to ‘erase or anonymise it if it’s no longer needed’.</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The sixth principle is that Personal Data is kept securely. This is a whole team effort, but in the Data Breaches module we’ll be discussing some ways you can help keep data secure in your organisation.</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GB" sz="1200" kern="100">
                <a:effectLst/>
                <a:latin typeface="Calibri" panose="020F0502020204030204" pitchFamily="34" charset="0"/>
                <a:ea typeface="Calibri" panose="020F0502020204030204" pitchFamily="34" charset="0"/>
                <a:cs typeface="Times New Roman" panose="02020603050405020304" pitchFamily="18" charset="0"/>
              </a:rPr>
              <a:t>And lastly, there’s the principle of accountability that requires you to take responsibility for what you do with Personal Data and how you comply with the all other principles.</a:t>
            </a:r>
          </a:p>
          <a:p>
            <a:pPr>
              <a:lnSpc>
                <a:spcPct val="107000"/>
              </a:lnSpc>
              <a:spcAft>
                <a:spcPts val="800"/>
              </a:spcAft>
              <a:tabLst>
                <a:tab pos="457200" algn="l"/>
              </a:tabLs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r>
              <a:rPr lang="en-GB" sz="1200">
                <a:effectLst/>
                <a:latin typeface="Calibri" panose="020F0502020204030204" pitchFamily="34" charset="0"/>
                <a:ea typeface="Calibri" panose="020F0502020204030204" pitchFamily="34" charset="0"/>
                <a:cs typeface="Times New Roman" panose="02020603050405020304" pitchFamily="18" charset="0"/>
              </a:rPr>
              <a:t>There’s a lot to take in there, so it’s worth spending a few minutes having a think about how this might apply to you in a real life situation. </a:t>
            </a:r>
            <a:endParaRPr lang="en-GB"/>
          </a:p>
          <a:p>
            <a:endParaRPr lang="en-US"/>
          </a:p>
          <a:p>
            <a:endParaRPr lang="en-US"/>
          </a:p>
        </p:txBody>
      </p:sp>
      <p:sp>
        <p:nvSpPr>
          <p:cNvPr id="4" name="Slide Number Placeholder 3"/>
          <p:cNvSpPr>
            <a:spLocks noGrp="1"/>
          </p:cNvSpPr>
          <p:nvPr>
            <p:ph type="sldNum" sz="quarter" idx="5"/>
          </p:nvPr>
        </p:nvSpPr>
        <p:spPr/>
        <p:txBody>
          <a:bodyPr/>
          <a:lstStyle/>
          <a:p>
            <a:fld id="{AFDC2657-FE92-4695-A354-4AFD08AAF47F}" type="slidenum">
              <a:rPr lang="en-US" smtClean="0"/>
              <a:t>16</a:t>
            </a:fld>
            <a:endParaRPr lang="en-US"/>
          </a:p>
        </p:txBody>
      </p:sp>
    </p:spTree>
    <p:extLst>
      <p:ext uri="{BB962C8B-B14F-4D97-AF65-F5344CB8AC3E}">
        <p14:creationId xmlns:p14="http://schemas.microsoft.com/office/powerpoint/2010/main" val="2065877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D1957-09DB-407D-7CF4-637C2D08B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D86BD-B30D-701C-F03B-8E47F876CA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9290D-30E2-A439-3C8E-2F0B7EFD96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759D1A-57C5-3991-8EEB-A7BB0A58E29E}"/>
              </a:ext>
            </a:extLst>
          </p:cNvPr>
          <p:cNvSpPr>
            <a:spLocks noGrp="1"/>
          </p:cNvSpPr>
          <p:nvPr>
            <p:ph type="sldNum" sz="quarter" idx="10"/>
          </p:nvPr>
        </p:nvSpPr>
        <p:spPr/>
        <p:txBody>
          <a:bodyPr/>
          <a:lstStyle/>
          <a:p>
            <a:fld id="{AFDC2657-FE92-4695-A354-4AFD08AAF47F}" type="slidenum">
              <a:rPr lang="en-US" smtClean="0"/>
              <a:t>17</a:t>
            </a:fld>
            <a:endParaRPr lang="en-US"/>
          </a:p>
        </p:txBody>
      </p:sp>
    </p:spTree>
    <p:extLst>
      <p:ext uri="{BB962C8B-B14F-4D97-AF65-F5344CB8AC3E}">
        <p14:creationId xmlns:p14="http://schemas.microsoft.com/office/powerpoint/2010/main" val="3073130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682B8-096C-4C80-5B5E-3377EA2D9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73A5B-C6A2-90DA-5233-4150DFCF8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9BC82-CF5F-B65E-2677-07765C6EB5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8F5F76-826C-5C04-7E07-6F09E241E342}"/>
              </a:ext>
            </a:extLst>
          </p:cNvPr>
          <p:cNvSpPr>
            <a:spLocks noGrp="1"/>
          </p:cNvSpPr>
          <p:nvPr>
            <p:ph type="sldNum" sz="quarter" idx="10"/>
          </p:nvPr>
        </p:nvSpPr>
        <p:spPr/>
        <p:txBody>
          <a:bodyPr/>
          <a:lstStyle/>
          <a:p>
            <a:fld id="{AFDC2657-FE92-4695-A354-4AFD08AAF47F}" type="slidenum">
              <a:rPr lang="en-US" smtClean="0"/>
              <a:t>19</a:t>
            </a:fld>
            <a:endParaRPr lang="en-US"/>
          </a:p>
        </p:txBody>
      </p:sp>
    </p:spTree>
    <p:extLst>
      <p:ext uri="{BB962C8B-B14F-4D97-AF65-F5344CB8AC3E}">
        <p14:creationId xmlns:p14="http://schemas.microsoft.com/office/powerpoint/2010/main" val="497625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DE6AF-01A9-D455-CDAC-FAF48EDE6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22E66-5BA0-CE55-A004-9B4A3EBDE6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3EC788-7B18-1D58-1A79-691F35C150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apps do the participants use to manage donor/member info?</a:t>
            </a:r>
          </a:p>
          <a:p>
            <a:endParaRPr lang="en-US"/>
          </a:p>
        </p:txBody>
      </p:sp>
      <p:sp>
        <p:nvSpPr>
          <p:cNvPr id="4" name="Slide Number Placeholder 3">
            <a:extLst>
              <a:ext uri="{FF2B5EF4-FFF2-40B4-BE49-F238E27FC236}">
                <a16:creationId xmlns:a16="http://schemas.microsoft.com/office/drawing/2014/main" id="{F4F165C1-B875-8D3E-E58A-F88422546994}"/>
              </a:ext>
            </a:extLst>
          </p:cNvPr>
          <p:cNvSpPr>
            <a:spLocks noGrp="1"/>
          </p:cNvSpPr>
          <p:nvPr>
            <p:ph type="sldNum" sz="quarter" idx="5"/>
          </p:nvPr>
        </p:nvSpPr>
        <p:spPr/>
        <p:txBody>
          <a:bodyPr/>
          <a:lstStyle/>
          <a:p>
            <a:fld id="{AFDC2657-FE92-4695-A354-4AFD08AAF47F}" type="slidenum">
              <a:rPr lang="en-US" smtClean="0"/>
              <a:t>21</a:t>
            </a:fld>
            <a:endParaRPr lang="en-US"/>
          </a:p>
        </p:txBody>
      </p:sp>
    </p:spTree>
    <p:extLst>
      <p:ext uri="{BB962C8B-B14F-4D97-AF65-F5344CB8AC3E}">
        <p14:creationId xmlns:p14="http://schemas.microsoft.com/office/powerpoint/2010/main" val="4144518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0" name="Google Shape;153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5A13F00-64B8-AB43-ABB7-03B7910C8AA8}"/>
              </a:ext>
            </a:extLst>
          </p:cNvPr>
          <p:cNvCxnSpPr/>
          <p:nvPr userDrawn="1"/>
        </p:nvCxnSpPr>
        <p:spPr>
          <a:xfrm>
            <a:off x="0" y="4663440"/>
            <a:ext cx="1166368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Picture Placeholder 2">
            <a:extLst>
              <a:ext uri="{FF2B5EF4-FFF2-40B4-BE49-F238E27FC236}">
                <a16:creationId xmlns:a16="http://schemas.microsoft.com/office/drawing/2014/main" id="{6948C723-AB77-8049-B0ED-EBE58D79A6EB}"/>
              </a:ext>
            </a:extLst>
          </p:cNvPr>
          <p:cNvSpPr>
            <a:spLocks noGrp="1"/>
          </p:cNvSpPr>
          <p:nvPr>
            <p:ph type="pic" sz="quarter" idx="13"/>
          </p:nvPr>
        </p:nvSpPr>
        <p:spPr>
          <a:xfrm>
            <a:off x="0" y="0"/>
            <a:ext cx="12192000" cy="4663440"/>
          </a:xfrm>
          <a:prstGeom prst="rect">
            <a:avLst/>
          </a:prstGeom>
          <a:solidFill>
            <a:schemeClr val="tx2">
              <a:lumMod val="25000"/>
              <a:lumOff val="75000"/>
            </a:schemeClr>
          </a:solidFill>
        </p:spPr>
        <p:txBody>
          <a:bodyPr anchor="ctr"/>
          <a:lstStyle>
            <a:lvl1pPr marL="0" indent="0" algn="ctr">
              <a:buNone/>
              <a:defRPr sz="1000"/>
            </a:lvl1pPr>
          </a:lstStyle>
          <a:p>
            <a:endParaRPr lang="en-US"/>
          </a:p>
        </p:txBody>
      </p:sp>
      <p:sp>
        <p:nvSpPr>
          <p:cNvPr id="3" name="Text Placeholder 2">
            <a:extLst>
              <a:ext uri="{FF2B5EF4-FFF2-40B4-BE49-F238E27FC236}">
                <a16:creationId xmlns:a16="http://schemas.microsoft.com/office/drawing/2014/main" id="{3A0CD032-9CFB-C748-B181-A3CA1B369D6C}"/>
              </a:ext>
            </a:extLst>
          </p:cNvPr>
          <p:cNvSpPr>
            <a:spLocks noGrp="1"/>
          </p:cNvSpPr>
          <p:nvPr>
            <p:ph type="body" sz="quarter" idx="14"/>
          </p:nvPr>
        </p:nvSpPr>
        <p:spPr>
          <a:xfrm>
            <a:off x="894080" y="573882"/>
            <a:ext cx="5201920" cy="3505517"/>
          </a:xfrm>
          <a:prstGeom prst="rect">
            <a:avLst/>
          </a:prstGeom>
        </p:spPr>
        <p:txBody>
          <a:bodyPr anchor="ctr"/>
          <a:lstStyle>
            <a:lvl1pPr marL="0" indent="0">
              <a:buNone/>
              <a:defRPr sz="4800">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a:t>Click to edit Master text styles</a:t>
            </a:r>
          </a:p>
        </p:txBody>
      </p:sp>
      <p:pic>
        <p:nvPicPr>
          <p:cNvPr id="8" name="Picture 7">
            <a:extLst>
              <a:ext uri="{FF2B5EF4-FFF2-40B4-BE49-F238E27FC236}">
                <a16:creationId xmlns:a16="http://schemas.microsoft.com/office/drawing/2014/main" id="{3FB8CACB-FB2E-194A-A395-3E505753DB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10760" y="5476641"/>
            <a:ext cx="2060641" cy="777156"/>
          </a:xfrm>
          <a:prstGeom prst="rect">
            <a:avLst/>
          </a:prstGeom>
        </p:spPr>
      </p:pic>
      <p:sp>
        <p:nvSpPr>
          <p:cNvPr id="13" name="Text Placeholder 12">
            <a:extLst>
              <a:ext uri="{FF2B5EF4-FFF2-40B4-BE49-F238E27FC236}">
                <a16:creationId xmlns:a16="http://schemas.microsoft.com/office/drawing/2014/main" id="{9F70A496-FC1A-C641-9C21-44CC63AE372F}"/>
              </a:ext>
            </a:extLst>
          </p:cNvPr>
          <p:cNvSpPr>
            <a:spLocks noGrp="1"/>
          </p:cNvSpPr>
          <p:nvPr>
            <p:ph type="body" sz="quarter" idx="15" hasCustomPrompt="1"/>
          </p:nvPr>
        </p:nvSpPr>
        <p:spPr>
          <a:xfrm>
            <a:off x="893763" y="5441400"/>
            <a:ext cx="5700712" cy="660400"/>
          </a:xfrm>
          <a:prstGeom prst="rect">
            <a:avLst/>
          </a:prstGeom>
        </p:spPr>
        <p:txBody>
          <a:bodyPr/>
          <a:lstStyle>
            <a:lvl1pPr marL="0" indent="0">
              <a:buNone/>
              <a:defRPr sz="1600" cap="none" spc="40" baseline="0">
                <a:solidFill>
                  <a:schemeClr val="accent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Subhead Company Prepared for or Date</a:t>
            </a:r>
          </a:p>
        </p:txBody>
      </p:sp>
    </p:spTree>
    <p:extLst>
      <p:ext uri="{BB962C8B-B14F-4D97-AF65-F5344CB8AC3E}">
        <p14:creationId xmlns:p14="http://schemas.microsoft.com/office/powerpoint/2010/main" val="2622259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76E8FD-F277-4AB1-A872-D83F3662AE38}"/>
              </a:ext>
            </a:extLst>
          </p:cNvPr>
          <p:cNvSpPr>
            <a:spLocks noGrp="1"/>
          </p:cNvSpPr>
          <p:nvPr>
            <p:ph type="pic" sz="quarter" idx="13"/>
          </p:nvPr>
        </p:nvSpPr>
        <p:spPr>
          <a:xfrm>
            <a:off x="6057900" y="-11337"/>
            <a:ext cx="6143894" cy="5606983"/>
          </a:xfrm>
          <a:custGeom>
            <a:avLst/>
            <a:gdLst>
              <a:gd name="connsiteX0" fmla="*/ 518422 w 6143894"/>
              <a:gd name="connsiteY0" fmla="*/ 0 h 5606983"/>
              <a:gd name="connsiteX1" fmla="*/ 6143894 w 6143894"/>
              <a:gd name="connsiteY1" fmla="*/ 0 h 5606983"/>
              <a:gd name="connsiteX2" fmla="*/ 6143894 w 6143894"/>
              <a:gd name="connsiteY2" fmla="*/ 4586106 h 5606983"/>
              <a:gd name="connsiteX3" fmla="*/ 5858570 w 6143894"/>
              <a:gd name="connsiteY3" fmla="*/ 4871430 h 5606983"/>
              <a:gd name="connsiteX4" fmla="*/ 2307000 w 6143894"/>
              <a:gd name="connsiteY4" fmla="*/ 4871430 h 5606983"/>
              <a:gd name="connsiteX5" fmla="*/ 735554 w 6143894"/>
              <a:gd name="connsiteY5" fmla="*/ 3299985 h 5606983"/>
              <a:gd name="connsiteX6" fmla="*/ 413749 w 6143894"/>
              <a:gd name="connsiteY6" fmla="*/ 142377 h 56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3894" h="5606983">
                <a:moveTo>
                  <a:pt x="518422" y="0"/>
                </a:moveTo>
                <a:lnTo>
                  <a:pt x="6143894" y="0"/>
                </a:lnTo>
                <a:lnTo>
                  <a:pt x="6143894" y="4586106"/>
                </a:lnTo>
                <a:lnTo>
                  <a:pt x="5858570" y="4871430"/>
                </a:lnTo>
                <a:cubicBezTo>
                  <a:pt x="4877830" y="5852168"/>
                  <a:pt x="3287738" y="5852168"/>
                  <a:pt x="2307000" y="4871430"/>
                </a:cubicBezTo>
                <a:lnTo>
                  <a:pt x="735554" y="3299985"/>
                </a:lnTo>
                <a:cubicBezTo>
                  <a:pt x="-122592" y="2441839"/>
                  <a:pt x="-229860" y="1117157"/>
                  <a:pt x="413749" y="142377"/>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310434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3499312-C1EC-41D7-8069-BDC1B3FF9DAC}"/>
              </a:ext>
            </a:extLst>
          </p:cNvPr>
          <p:cNvSpPr>
            <a:spLocks noGrp="1"/>
          </p:cNvSpPr>
          <p:nvPr>
            <p:ph type="pic" sz="quarter" idx="13"/>
          </p:nvPr>
        </p:nvSpPr>
        <p:spPr>
          <a:xfrm>
            <a:off x="8025980" y="1256280"/>
            <a:ext cx="2975329" cy="3220070"/>
          </a:xfrm>
          <a:custGeom>
            <a:avLst/>
            <a:gdLst>
              <a:gd name="connsiteX0" fmla="*/ 1487665 w 2975329"/>
              <a:gd name="connsiteY0" fmla="*/ 0 h 3220070"/>
              <a:gd name="connsiteX1" fmla="*/ 1819772 w 2975329"/>
              <a:gd name="connsiteY1" fmla="*/ 79324 h 3220070"/>
              <a:gd name="connsiteX2" fmla="*/ 2643084 w 2975329"/>
              <a:gd name="connsiteY2" fmla="*/ 556175 h 3220070"/>
              <a:gd name="connsiteX3" fmla="*/ 2975329 w 2975329"/>
              <a:gd name="connsiteY3" fmla="*/ 1132275 h 3220070"/>
              <a:gd name="connsiteX4" fmla="*/ 2975329 w 2975329"/>
              <a:gd name="connsiteY4" fmla="*/ 2087796 h 3220070"/>
              <a:gd name="connsiteX5" fmla="*/ 2643084 w 2975329"/>
              <a:gd name="connsiteY5" fmla="*/ 2663896 h 3220070"/>
              <a:gd name="connsiteX6" fmla="*/ 1819772 w 2975329"/>
              <a:gd name="connsiteY6" fmla="*/ 3140747 h 3220070"/>
              <a:gd name="connsiteX7" fmla="*/ 1155557 w 2975329"/>
              <a:gd name="connsiteY7" fmla="*/ 3140747 h 3220070"/>
              <a:gd name="connsiteX8" fmla="*/ 332245 w 2975329"/>
              <a:gd name="connsiteY8" fmla="*/ 2663896 h 3220070"/>
              <a:gd name="connsiteX9" fmla="*/ 0 w 2975329"/>
              <a:gd name="connsiteY9" fmla="*/ 2087796 h 3220070"/>
              <a:gd name="connsiteX10" fmla="*/ 0 w 2975329"/>
              <a:gd name="connsiteY10" fmla="*/ 1132275 h 3220070"/>
              <a:gd name="connsiteX11" fmla="*/ 332245 w 2975329"/>
              <a:gd name="connsiteY11" fmla="*/ 556175 h 3220070"/>
              <a:gd name="connsiteX12" fmla="*/ 1155557 w 2975329"/>
              <a:gd name="connsiteY12" fmla="*/ 79324 h 3220070"/>
              <a:gd name="connsiteX13" fmla="*/ 1487665 w 2975329"/>
              <a:gd name="connsiteY13" fmla="*/ 0 h 322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5329" h="3220070">
                <a:moveTo>
                  <a:pt x="1487665" y="0"/>
                </a:moveTo>
                <a:cubicBezTo>
                  <a:pt x="1608055" y="0"/>
                  <a:pt x="1728446" y="26442"/>
                  <a:pt x="1819772" y="79324"/>
                </a:cubicBezTo>
                <a:lnTo>
                  <a:pt x="2643084" y="556175"/>
                </a:lnTo>
                <a:cubicBezTo>
                  <a:pt x="2825874" y="661940"/>
                  <a:pt x="2975329" y="921200"/>
                  <a:pt x="2975329" y="1132275"/>
                </a:cubicBezTo>
                <a:lnTo>
                  <a:pt x="2975329" y="2087796"/>
                </a:lnTo>
                <a:cubicBezTo>
                  <a:pt x="2975329" y="2298871"/>
                  <a:pt x="2825874" y="2558131"/>
                  <a:pt x="2643084" y="2663896"/>
                </a:cubicBezTo>
                <a:lnTo>
                  <a:pt x="1819772" y="3140747"/>
                </a:lnTo>
                <a:cubicBezTo>
                  <a:pt x="1637120" y="3246512"/>
                  <a:pt x="1338209" y="3246512"/>
                  <a:pt x="1155557" y="3140747"/>
                </a:cubicBezTo>
                <a:lnTo>
                  <a:pt x="332245" y="2663896"/>
                </a:lnTo>
                <a:cubicBezTo>
                  <a:pt x="149455" y="2558131"/>
                  <a:pt x="0" y="2298871"/>
                  <a:pt x="0" y="2087796"/>
                </a:cubicBezTo>
                <a:lnTo>
                  <a:pt x="0" y="1132275"/>
                </a:lnTo>
                <a:cubicBezTo>
                  <a:pt x="0" y="921200"/>
                  <a:pt x="149455" y="661940"/>
                  <a:pt x="332245" y="556175"/>
                </a:cubicBezTo>
                <a:lnTo>
                  <a:pt x="1155557" y="79324"/>
                </a:lnTo>
                <a:cubicBezTo>
                  <a:pt x="1246883" y="26442"/>
                  <a:pt x="1367274" y="0"/>
                  <a:pt x="1487665"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
        <p:nvSpPr>
          <p:cNvPr id="11" name="Picture Placeholder 10">
            <a:extLst>
              <a:ext uri="{FF2B5EF4-FFF2-40B4-BE49-F238E27FC236}">
                <a16:creationId xmlns:a16="http://schemas.microsoft.com/office/drawing/2014/main" id="{39AD4C6A-51EA-4BAC-924E-4C66FC273193}"/>
              </a:ext>
            </a:extLst>
          </p:cNvPr>
          <p:cNvSpPr>
            <a:spLocks noGrp="1"/>
          </p:cNvSpPr>
          <p:nvPr>
            <p:ph type="pic" sz="quarter" idx="16"/>
          </p:nvPr>
        </p:nvSpPr>
        <p:spPr>
          <a:xfrm>
            <a:off x="7086952" y="2681979"/>
            <a:ext cx="1685413" cy="1824047"/>
          </a:xfrm>
          <a:custGeom>
            <a:avLst/>
            <a:gdLst>
              <a:gd name="connsiteX0" fmla="*/ 842707 w 1685413"/>
              <a:gd name="connsiteY0" fmla="*/ 0 h 1824047"/>
              <a:gd name="connsiteX1" fmla="*/ 1030833 w 1685413"/>
              <a:gd name="connsiteY1" fmla="*/ 44934 h 1824047"/>
              <a:gd name="connsiteX2" fmla="*/ 1497209 w 1685413"/>
              <a:gd name="connsiteY2" fmla="*/ 315052 h 1824047"/>
              <a:gd name="connsiteX3" fmla="*/ 1685413 w 1685413"/>
              <a:gd name="connsiteY3" fmla="*/ 641391 h 1824047"/>
              <a:gd name="connsiteX4" fmla="*/ 1685413 w 1685413"/>
              <a:gd name="connsiteY4" fmla="*/ 1182657 h 1824047"/>
              <a:gd name="connsiteX5" fmla="*/ 1497209 w 1685413"/>
              <a:gd name="connsiteY5" fmla="*/ 1508996 h 1824047"/>
              <a:gd name="connsiteX6" fmla="*/ 1030833 w 1685413"/>
              <a:gd name="connsiteY6" fmla="*/ 1779113 h 1824047"/>
              <a:gd name="connsiteX7" fmla="*/ 654580 w 1685413"/>
              <a:gd name="connsiteY7" fmla="*/ 1779113 h 1824047"/>
              <a:gd name="connsiteX8" fmla="*/ 188205 w 1685413"/>
              <a:gd name="connsiteY8" fmla="*/ 1508996 h 1824047"/>
              <a:gd name="connsiteX9" fmla="*/ 0 w 1685413"/>
              <a:gd name="connsiteY9" fmla="*/ 1182657 h 1824047"/>
              <a:gd name="connsiteX10" fmla="*/ 0 w 1685413"/>
              <a:gd name="connsiteY10" fmla="*/ 641391 h 1824047"/>
              <a:gd name="connsiteX11" fmla="*/ 188205 w 1685413"/>
              <a:gd name="connsiteY11" fmla="*/ 315052 h 1824047"/>
              <a:gd name="connsiteX12" fmla="*/ 654580 w 1685413"/>
              <a:gd name="connsiteY12" fmla="*/ 44934 h 1824047"/>
              <a:gd name="connsiteX13" fmla="*/ 842707 w 1685413"/>
              <a:gd name="connsiteY13" fmla="*/ 0 h 182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5413" h="1824047">
                <a:moveTo>
                  <a:pt x="842707" y="0"/>
                </a:moveTo>
                <a:cubicBezTo>
                  <a:pt x="910904" y="0"/>
                  <a:pt x="979101" y="14978"/>
                  <a:pt x="1030833" y="44934"/>
                </a:cubicBezTo>
                <a:lnTo>
                  <a:pt x="1497209" y="315052"/>
                </a:lnTo>
                <a:cubicBezTo>
                  <a:pt x="1600752" y="374964"/>
                  <a:pt x="1685413" y="521825"/>
                  <a:pt x="1685413" y="641391"/>
                </a:cubicBezTo>
                <a:lnTo>
                  <a:pt x="1685413" y="1182657"/>
                </a:lnTo>
                <a:cubicBezTo>
                  <a:pt x="1685413" y="1302223"/>
                  <a:pt x="1600752" y="1449084"/>
                  <a:pt x="1497209" y="1508996"/>
                </a:cubicBezTo>
                <a:lnTo>
                  <a:pt x="1030833" y="1779113"/>
                </a:lnTo>
                <a:cubicBezTo>
                  <a:pt x="927368" y="1839025"/>
                  <a:pt x="758046" y="1839025"/>
                  <a:pt x="654580" y="1779113"/>
                </a:cubicBezTo>
                <a:lnTo>
                  <a:pt x="188205" y="1508996"/>
                </a:lnTo>
                <a:cubicBezTo>
                  <a:pt x="84661" y="1449084"/>
                  <a:pt x="0" y="1302223"/>
                  <a:pt x="0" y="1182657"/>
                </a:cubicBezTo>
                <a:lnTo>
                  <a:pt x="0" y="641391"/>
                </a:lnTo>
                <a:cubicBezTo>
                  <a:pt x="0" y="521825"/>
                  <a:pt x="84661" y="374964"/>
                  <a:pt x="188205" y="315052"/>
                </a:cubicBezTo>
                <a:lnTo>
                  <a:pt x="654580" y="44934"/>
                </a:lnTo>
                <a:cubicBezTo>
                  <a:pt x="706313" y="14978"/>
                  <a:pt x="774510" y="0"/>
                  <a:pt x="842707"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002483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1F24C89-CD1D-4E78-A006-6AC7BDE441C1}"/>
              </a:ext>
            </a:extLst>
          </p:cNvPr>
          <p:cNvSpPr>
            <a:spLocks noGrp="1"/>
          </p:cNvSpPr>
          <p:nvPr>
            <p:ph type="pic" sz="quarter" idx="13"/>
          </p:nvPr>
        </p:nvSpPr>
        <p:spPr>
          <a:xfrm>
            <a:off x="5633007" y="0"/>
            <a:ext cx="6558993" cy="6416406"/>
          </a:xfrm>
          <a:custGeom>
            <a:avLst/>
            <a:gdLst>
              <a:gd name="connsiteX0" fmla="*/ 0 w 6558993"/>
              <a:gd name="connsiteY0" fmla="*/ 0 h 6416406"/>
              <a:gd name="connsiteX1" fmla="*/ 6558993 w 6558993"/>
              <a:gd name="connsiteY1" fmla="*/ 0 h 6416406"/>
              <a:gd name="connsiteX2" fmla="*/ 6558993 w 6558993"/>
              <a:gd name="connsiteY2" fmla="*/ 6416406 h 6416406"/>
              <a:gd name="connsiteX3" fmla="*/ 3277645 w 6558993"/>
              <a:gd name="connsiteY3" fmla="*/ 6416406 h 6416406"/>
            </a:gdLst>
            <a:ahLst/>
            <a:cxnLst>
              <a:cxn ang="0">
                <a:pos x="connsiteX0" y="connsiteY0"/>
              </a:cxn>
              <a:cxn ang="0">
                <a:pos x="connsiteX1" y="connsiteY1"/>
              </a:cxn>
              <a:cxn ang="0">
                <a:pos x="connsiteX2" y="connsiteY2"/>
              </a:cxn>
              <a:cxn ang="0">
                <a:pos x="connsiteX3" y="connsiteY3"/>
              </a:cxn>
            </a:cxnLst>
            <a:rect l="l" t="t" r="r" b="b"/>
            <a:pathLst>
              <a:path w="6558993" h="6416406">
                <a:moveTo>
                  <a:pt x="0" y="0"/>
                </a:moveTo>
                <a:lnTo>
                  <a:pt x="6558993" y="0"/>
                </a:lnTo>
                <a:lnTo>
                  <a:pt x="6558993" y="6416406"/>
                </a:lnTo>
                <a:lnTo>
                  <a:pt x="3277645" y="6416406"/>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051242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3A06F6E-2857-439A-994C-32DB5834D97E}"/>
              </a:ext>
            </a:extLst>
          </p:cNvPr>
          <p:cNvSpPr>
            <a:spLocks noGrp="1"/>
          </p:cNvSpPr>
          <p:nvPr>
            <p:ph type="pic" sz="quarter" idx="13"/>
          </p:nvPr>
        </p:nvSpPr>
        <p:spPr>
          <a:xfrm>
            <a:off x="0" y="2"/>
            <a:ext cx="5469554" cy="6429733"/>
          </a:xfrm>
          <a:custGeom>
            <a:avLst/>
            <a:gdLst>
              <a:gd name="connsiteX0" fmla="*/ 0 w 5469554"/>
              <a:gd name="connsiteY0" fmla="*/ 0 h 6429733"/>
              <a:gd name="connsiteX1" fmla="*/ 4327383 w 5469554"/>
              <a:gd name="connsiteY1" fmla="*/ 0 h 6429733"/>
              <a:gd name="connsiteX2" fmla="*/ 4402979 w 5469554"/>
              <a:gd name="connsiteY2" fmla="*/ 205200 h 6429733"/>
              <a:gd name="connsiteX3" fmla="*/ 5469310 w 5469554"/>
              <a:gd name="connsiteY3" fmla="*/ 3211464 h 6429733"/>
              <a:gd name="connsiteX4" fmla="*/ 4327383 w 5469554"/>
              <a:gd name="connsiteY4" fmla="*/ 6429733 h 6429733"/>
              <a:gd name="connsiteX5" fmla="*/ 0 w 5469554"/>
              <a:gd name="connsiteY5" fmla="*/ 6429733 h 64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9554" h="6429733">
                <a:moveTo>
                  <a:pt x="0" y="0"/>
                </a:moveTo>
                <a:lnTo>
                  <a:pt x="4327383" y="0"/>
                </a:lnTo>
                <a:lnTo>
                  <a:pt x="4402979" y="205200"/>
                </a:lnTo>
                <a:cubicBezTo>
                  <a:pt x="4800682" y="1252139"/>
                  <a:pt x="5473066" y="2590603"/>
                  <a:pt x="5469310" y="3211464"/>
                </a:cubicBezTo>
                <a:cubicBezTo>
                  <a:pt x="5485336" y="3984847"/>
                  <a:pt x="4708026" y="5356977"/>
                  <a:pt x="4327383" y="6429733"/>
                </a:cubicBezTo>
                <a:lnTo>
                  <a:pt x="0" y="6429733"/>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398814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2A8076-7A99-451A-B276-A8D879DB91D1}"/>
              </a:ext>
            </a:extLst>
          </p:cNvPr>
          <p:cNvSpPr>
            <a:spLocks noGrp="1"/>
          </p:cNvSpPr>
          <p:nvPr>
            <p:ph type="pic" sz="quarter" idx="13"/>
          </p:nvPr>
        </p:nvSpPr>
        <p:spPr>
          <a:xfrm>
            <a:off x="2" y="0"/>
            <a:ext cx="6444949" cy="6441458"/>
          </a:xfrm>
          <a:custGeom>
            <a:avLst/>
            <a:gdLst>
              <a:gd name="connsiteX0" fmla="*/ 0 w 6444949"/>
              <a:gd name="connsiteY0" fmla="*/ 0 h 6441458"/>
              <a:gd name="connsiteX1" fmla="*/ 4297617 w 6444949"/>
              <a:gd name="connsiteY1" fmla="*/ 0 h 6441458"/>
              <a:gd name="connsiteX2" fmla="*/ 6444949 w 6444949"/>
              <a:gd name="connsiteY2" fmla="*/ 6441458 h 6441458"/>
              <a:gd name="connsiteX3" fmla="*/ 0 w 6444949"/>
              <a:gd name="connsiteY3" fmla="*/ 6441458 h 6441458"/>
            </a:gdLst>
            <a:ahLst/>
            <a:cxnLst>
              <a:cxn ang="0">
                <a:pos x="connsiteX0" y="connsiteY0"/>
              </a:cxn>
              <a:cxn ang="0">
                <a:pos x="connsiteX1" y="connsiteY1"/>
              </a:cxn>
              <a:cxn ang="0">
                <a:pos x="connsiteX2" y="connsiteY2"/>
              </a:cxn>
              <a:cxn ang="0">
                <a:pos x="connsiteX3" y="connsiteY3"/>
              </a:cxn>
            </a:cxnLst>
            <a:rect l="l" t="t" r="r" b="b"/>
            <a:pathLst>
              <a:path w="6444949" h="6441458">
                <a:moveTo>
                  <a:pt x="0" y="0"/>
                </a:moveTo>
                <a:lnTo>
                  <a:pt x="4297617" y="0"/>
                </a:lnTo>
                <a:lnTo>
                  <a:pt x="6444949" y="6441458"/>
                </a:lnTo>
                <a:lnTo>
                  <a:pt x="0" y="6441458"/>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491867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CFB7389-1BE9-4875-8CB5-4CDDE725A62F}"/>
              </a:ext>
            </a:extLst>
          </p:cNvPr>
          <p:cNvSpPr>
            <a:spLocks noGrp="1"/>
          </p:cNvSpPr>
          <p:nvPr>
            <p:ph type="pic" sz="quarter" idx="13"/>
          </p:nvPr>
        </p:nvSpPr>
        <p:spPr>
          <a:xfrm>
            <a:off x="6644045" y="1"/>
            <a:ext cx="5547956" cy="4903222"/>
          </a:xfrm>
          <a:custGeom>
            <a:avLst/>
            <a:gdLst>
              <a:gd name="connsiteX0" fmla="*/ 190686 w 5547956"/>
              <a:gd name="connsiteY0" fmla="*/ 0 h 4903222"/>
              <a:gd name="connsiteX1" fmla="*/ 5347895 w 5547956"/>
              <a:gd name="connsiteY1" fmla="*/ 0 h 4903222"/>
              <a:gd name="connsiteX2" fmla="*/ 5547956 w 5547956"/>
              <a:gd name="connsiteY2" fmla="*/ 0 h 4903222"/>
              <a:gd name="connsiteX3" fmla="*/ 5547956 w 5547956"/>
              <a:gd name="connsiteY3" fmla="*/ 4418241 h 4903222"/>
              <a:gd name="connsiteX4" fmla="*/ 5400094 w 5547956"/>
              <a:gd name="connsiteY4" fmla="*/ 4498506 h 4903222"/>
              <a:gd name="connsiteX5" fmla="*/ 3712743 w 5547956"/>
              <a:gd name="connsiteY5" fmla="*/ 4903222 h 4903222"/>
              <a:gd name="connsiteX6" fmla="*/ 0 w 5547956"/>
              <a:gd name="connsiteY6" fmla="*/ 1178120 h 4903222"/>
              <a:gd name="connsiteX7" fmla="*/ 190686 w 5547956"/>
              <a:gd name="connsiteY7" fmla="*/ 0 h 490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7956" h="4903222">
                <a:moveTo>
                  <a:pt x="190686" y="0"/>
                </a:moveTo>
                <a:cubicBezTo>
                  <a:pt x="190686" y="0"/>
                  <a:pt x="190686" y="0"/>
                  <a:pt x="5347895" y="0"/>
                </a:cubicBezTo>
                <a:lnTo>
                  <a:pt x="5547956" y="0"/>
                </a:lnTo>
                <a:lnTo>
                  <a:pt x="5547956" y="4418241"/>
                </a:lnTo>
                <a:lnTo>
                  <a:pt x="5400094" y="4498506"/>
                </a:lnTo>
                <a:cubicBezTo>
                  <a:pt x="4892209" y="4757667"/>
                  <a:pt x="4318447" y="4903222"/>
                  <a:pt x="3712743" y="4903222"/>
                </a:cubicBezTo>
                <a:cubicBezTo>
                  <a:pt x="1660078" y="4903222"/>
                  <a:pt x="0" y="3231415"/>
                  <a:pt x="0" y="1178120"/>
                </a:cubicBezTo>
                <a:cubicBezTo>
                  <a:pt x="0" y="762973"/>
                  <a:pt x="67301" y="370266"/>
                  <a:pt x="190686"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4113742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15E1DE8-480D-4959-AE38-9DCDE15ECDB4}"/>
              </a:ext>
            </a:extLst>
          </p:cNvPr>
          <p:cNvSpPr>
            <a:spLocks noGrp="1"/>
          </p:cNvSpPr>
          <p:nvPr>
            <p:ph type="pic" sz="quarter" idx="16"/>
          </p:nvPr>
        </p:nvSpPr>
        <p:spPr>
          <a:xfrm>
            <a:off x="4432626" y="2064463"/>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7"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14" name="Picture Placeholder 13">
            <a:extLst>
              <a:ext uri="{FF2B5EF4-FFF2-40B4-BE49-F238E27FC236}">
                <a16:creationId xmlns:a16="http://schemas.microsoft.com/office/drawing/2014/main" id="{D5B07692-9FFB-43A5-897B-19E2E15E80F6}"/>
              </a:ext>
            </a:extLst>
          </p:cNvPr>
          <p:cNvSpPr>
            <a:spLocks noGrp="1"/>
          </p:cNvSpPr>
          <p:nvPr>
            <p:ph type="pic" sz="quarter" idx="17"/>
          </p:nvPr>
        </p:nvSpPr>
        <p:spPr>
          <a:xfrm>
            <a:off x="8217552" y="2064464"/>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6"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12" name="Picture Placeholder 11">
            <a:extLst>
              <a:ext uri="{FF2B5EF4-FFF2-40B4-BE49-F238E27FC236}">
                <a16:creationId xmlns:a16="http://schemas.microsoft.com/office/drawing/2014/main" id="{796F45E6-C182-4222-BD1F-70241FB28A85}"/>
              </a:ext>
            </a:extLst>
          </p:cNvPr>
          <p:cNvSpPr>
            <a:spLocks noGrp="1"/>
          </p:cNvSpPr>
          <p:nvPr>
            <p:ph type="pic" sz="quarter" idx="13"/>
          </p:nvPr>
        </p:nvSpPr>
        <p:spPr>
          <a:xfrm>
            <a:off x="647700" y="2064464"/>
            <a:ext cx="3326748" cy="2184362"/>
          </a:xfrm>
          <a:custGeom>
            <a:avLst/>
            <a:gdLst>
              <a:gd name="connsiteX0" fmla="*/ 78179 w 3326748"/>
              <a:gd name="connsiteY0" fmla="*/ 0 h 2184362"/>
              <a:gd name="connsiteX1" fmla="*/ 3248569 w 3326748"/>
              <a:gd name="connsiteY1" fmla="*/ 0 h 2184362"/>
              <a:gd name="connsiteX2" fmla="*/ 3326748 w 3326748"/>
              <a:gd name="connsiteY2" fmla="*/ 91862 h 2184362"/>
              <a:gd name="connsiteX3" fmla="*/ 3326748 w 3326748"/>
              <a:gd name="connsiteY3" fmla="*/ 2184362 h 2184362"/>
              <a:gd name="connsiteX4" fmla="*/ 0 w 3326748"/>
              <a:gd name="connsiteY4" fmla="*/ 2184362 h 2184362"/>
              <a:gd name="connsiteX5" fmla="*/ 0 w 3326748"/>
              <a:gd name="connsiteY5" fmla="*/ 91862 h 2184362"/>
              <a:gd name="connsiteX6" fmla="*/ 78179 w 3326748"/>
              <a:gd name="connsiteY6" fmla="*/ 0 h 218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6748" h="2184362">
                <a:moveTo>
                  <a:pt x="78179" y="0"/>
                </a:moveTo>
                <a:lnTo>
                  <a:pt x="3248569" y="0"/>
                </a:lnTo>
                <a:cubicBezTo>
                  <a:pt x="3291747" y="0"/>
                  <a:pt x="3326748" y="41127"/>
                  <a:pt x="3326748" y="91862"/>
                </a:cubicBezTo>
                <a:lnTo>
                  <a:pt x="3326748" y="2184362"/>
                </a:lnTo>
                <a:lnTo>
                  <a:pt x="0" y="2184362"/>
                </a:lnTo>
                <a:lnTo>
                  <a:pt x="0" y="91862"/>
                </a:lnTo>
                <a:cubicBezTo>
                  <a:pt x="0" y="41127"/>
                  <a:pt x="35002" y="0"/>
                  <a:pt x="78179" y="0"/>
                </a:cubicBez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83463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6E562AE-ED5A-4D2D-8C7B-A9A4ADE87DB5}"/>
              </a:ext>
            </a:extLst>
          </p:cNvPr>
          <p:cNvSpPr>
            <a:spLocks noGrp="1"/>
          </p:cNvSpPr>
          <p:nvPr>
            <p:ph type="pic" sz="quarter" idx="13"/>
          </p:nvPr>
        </p:nvSpPr>
        <p:spPr>
          <a:xfrm>
            <a:off x="650635" y="-1"/>
            <a:ext cx="5427783" cy="4502727"/>
          </a:xfrm>
          <a:custGeom>
            <a:avLst/>
            <a:gdLst>
              <a:gd name="connsiteX0" fmla="*/ 0 w 5427783"/>
              <a:gd name="connsiteY0" fmla="*/ 0 h 4502727"/>
              <a:gd name="connsiteX1" fmla="*/ 5427783 w 5427783"/>
              <a:gd name="connsiteY1" fmla="*/ 0 h 4502727"/>
              <a:gd name="connsiteX2" fmla="*/ 5427783 w 5427783"/>
              <a:gd name="connsiteY2" fmla="*/ 4502727 h 4502727"/>
              <a:gd name="connsiteX3" fmla="*/ 0 w 5427783"/>
              <a:gd name="connsiteY3" fmla="*/ 4502727 h 4502727"/>
            </a:gdLst>
            <a:ahLst/>
            <a:cxnLst>
              <a:cxn ang="0">
                <a:pos x="connsiteX0" y="connsiteY0"/>
              </a:cxn>
              <a:cxn ang="0">
                <a:pos x="connsiteX1" y="connsiteY1"/>
              </a:cxn>
              <a:cxn ang="0">
                <a:pos x="connsiteX2" y="connsiteY2"/>
              </a:cxn>
              <a:cxn ang="0">
                <a:pos x="connsiteX3" y="connsiteY3"/>
              </a:cxn>
            </a:cxnLst>
            <a:rect l="l" t="t" r="r" b="b"/>
            <a:pathLst>
              <a:path w="5427783" h="4502727">
                <a:moveTo>
                  <a:pt x="0" y="0"/>
                </a:moveTo>
                <a:lnTo>
                  <a:pt x="5427783" y="0"/>
                </a:lnTo>
                <a:lnTo>
                  <a:pt x="5427783" y="4502727"/>
                </a:lnTo>
                <a:lnTo>
                  <a:pt x="0" y="4502727"/>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11" name="Picture Placeholder 10">
            <a:extLst>
              <a:ext uri="{FF2B5EF4-FFF2-40B4-BE49-F238E27FC236}">
                <a16:creationId xmlns:a16="http://schemas.microsoft.com/office/drawing/2014/main" id="{44396E12-F471-4F86-AD33-B99E324188B4}"/>
              </a:ext>
            </a:extLst>
          </p:cNvPr>
          <p:cNvSpPr>
            <a:spLocks noGrp="1"/>
          </p:cNvSpPr>
          <p:nvPr>
            <p:ph type="pic" sz="quarter" idx="16"/>
          </p:nvPr>
        </p:nvSpPr>
        <p:spPr>
          <a:xfrm>
            <a:off x="6078418" y="-1"/>
            <a:ext cx="5427783" cy="4502727"/>
          </a:xfrm>
          <a:custGeom>
            <a:avLst/>
            <a:gdLst>
              <a:gd name="connsiteX0" fmla="*/ 0 w 5427783"/>
              <a:gd name="connsiteY0" fmla="*/ 0 h 4502727"/>
              <a:gd name="connsiteX1" fmla="*/ 5427783 w 5427783"/>
              <a:gd name="connsiteY1" fmla="*/ 0 h 4502727"/>
              <a:gd name="connsiteX2" fmla="*/ 5427783 w 5427783"/>
              <a:gd name="connsiteY2" fmla="*/ 4502727 h 4502727"/>
              <a:gd name="connsiteX3" fmla="*/ 0 w 5427783"/>
              <a:gd name="connsiteY3" fmla="*/ 4502727 h 4502727"/>
            </a:gdLst>
            <a:ahLst/>
            <a:cxnLst>
              <a:cxn ang="0">
                <a:pos x="connsiteX0" y="connsiteY0"/>
              </a:cxn>
              <a:cxn ang="0">
                <a:pos x="connsiteX1" y="connsiteY1"/>
              </a:cxn>
              <a:cxn ang="0">
                <a:pos x="connsiteX2" y="connsiteY2"/>
              </a:cxn>
              <a:cxn ang="0">
                <a:pos x="connsiteX3" y="connsiteY3"/>
              </a:cxn>
            </a:cxnLst>
            <a:rect l="l" t="t" r="r" b="b"/>
            <a:pathLst>
              <a:path w="5427783" h="4502727">
                <a:moveTo>
                  <a:pt x="0" y="0"/>
                </a:moveTo>
                <a:lnTo>
                  <a:pt x="5427783" y="0"/>
                </a:lnTo>
                <a:lnTo>
                  <a:pt x="5427783" y="4502727"/>
                </a:lnTo>
                <a:lnTo>
                  <a:pt x="0" y="4502727"/>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278546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panoramic-image top">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46090CDB-5A84-469C-856C-82BFE57F1326}"/>
              </a:ext>
            </a:extLst>
          </p:cNvPr>
          <p:cNvSpPr>
            <a:spLocks noGrp="1"/>
          </p:cNvSpPr>
          <p:nvPr>
            <p:ph type="pic" sz="quarter" idx="13"/>
          </p:nvPr>
        </p:nvSpPr>
        <p:spPr>
          <a:xfrm>
            <a:off x="0" y="0"/>
            <a:ext cx="12192000" cy="3209469"/>
          </a:xfrm>
          <a:prstGeom prst="rect">
            <a:avLst/>
          </a:prstGeom>
          <a:solidFill>
            <a:schemeClr val="bg1">
              <a:lumMod val="95000"/>
            </a:schemeClr>
          </a:solidFill>
          <a:ln>
            <a:noFill/>
          </a:ln>
        </p:spPr>
        <p:txBody>
          <a:bodyPr anchor="ct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567576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CA5E6F6-C02F-4AE2-99A9-868A496B271D}"/>
              </a:ext>
            </a:extLst>
          </p:cNvPr>
          <p:cNvSpPr>
            <a:spLocks noGrp="1"/>
          </p:cNvSpPr>
          <p:nvPr>
            <p:ph type="pic" sz="quarter" idx="13"/>
          </p:nvPr>
        </p:nvSpPr>
        <p:spPr>
          <a:xfrm>
            <a:off x="0" y="2086198"/>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a:p>
        </p:txBody>
      </p:sp>
      <p:sp>
        <p:nvSpPr>
          <p:cNvPr id="13" name="Picture Placeholder 12">
            <a:extLst>
              <a:ext uri="{FF2B5EF4-FFF2-40B4-BE49-F238E27FC236}">
                <a16:creationId xmlns:a16="http://schemas.microsoft.com/office/drawing/2014/main" id="{7E82FFD5-FD47-46A8-BE90-3B46DE8FFC35}"/>
              </a:ext>
            </a:extLst>
          </p:cNvPr>
          <p:cNvSpPr>
            <a:spLocks noGrp="1"/>
          </p:cNvSpPr>
          <p:nvPr>
            <p:ph type="pic" sz="quarter" idx="14"/>
          </p:nvPr>
        </p:nvSpPr>
        <p:spPr>
          <a:xfrm>
            <a:off x="3048000" y="2086186"/>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a:p>
        </p:txBody>
      </p:sp>
      <p:sp>
        <p:nvSpPr>
          <p:cNvPr id="14" name="Picture Placeholder 13">
            <a:extLst>
              <a:ext uri="{FF2B5EF4-FFF2-40B4-BE49-F238E27FC236}">
                <a16:creationId xmlns:a16="http://schemas.microsoft.com/office/drawing/2014/main" id="{335BFADC-B5FF-458C-9694-41C5382B4E70}"/>
              </a:ext>
            </a:extLst>
          </p:cNvPr>
          <p:cNvSpPr>
            <a:spLocks noGrp="1"/>
          </p:cNvSpPr>
          <p:nvPr>
            <p:ph type="pic" sz="quarter" idx="15"/>
          </p:nvPr>
        </p:nvSpPr>
        <p:spPr>
          <a:xfrm>
            <a:off x="6096000" y="2086174"/>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a:p>
        </p:txBody>
      </p:sp>
      <p:sp>
        <p:nvSpPr>
          <p:cNvPr id="15" name="Picture Placeholder 14">
            <a:extLst>
              <a:ext uri="{FF2B5EF4-FFF2-40B4-BE49-F238E27FC236}">
                <a16:creationId xmlns:a16="http://schemas.microsoft.com/office/drawing/2014/main" id="{1F5B941A-CC8E-453F-A9FB-4A4C67790A7A}"/>
              </a:ext>
            </a:extLst>
          </p:cNvPr>
          <p:cNvSpPr>
            <a:spLocks noGrp="1"/>
          </p:cNvSpPr>
          <p:nvPr>
            <p:ph type="pic" sz="quarter" idx="16"/>
          </p:nvPr>
        </p:nvSpPr>
        <p:spPr>
          <a:xfrm>
            <a:off x="9144000" y="2086162"/>
            <a:ext cx="3048000" cy="2685651"/>
          </a:xfrm>
          <a:custGeom>
            <a:avLst/>
            <a:gdLst>
              <a:gd name="connsiteX0" fmla="*/ 0 w 3048000"/>
              <a:gd name="connsiteY0" fmla="*/ 0 h 2685651"/>
              <a:gd name="connsiteX1" fmla="*/ 3048000 w 3048000"/>
              <a:gd name="connsiteY1" fmla="*/ 0 h 2685651"/>
              <a:gd name="connsiteX2" fmla="*/ 3048000 w 3048000"/>
              <a:gd name="connsiteY2" fmla="*/ 2685651 h 2685651"/>
              <a:gd name="connsiteX3" fmla="*/ 0 w 3048000"/>
              <a:gd name="connsiteY3" fmla="*/ 2685651 h 2685651"/>
            </a:gdLst>
            <a:ahLst/>
            <a:cxnLst>
              <a:cxn ang="0">
                <a:pos x="connsiteX0" y="connsiteY0"/>
              </a:cxn>
              <a:cxn ang="0">
                <a:pos x="connsiteX1" y="connsiteY1"/>
              </a:cxn>
              <a:cxn ang="0">
                <a:pos x="connsiteX2" y="connsiteY2"/>
              </a:cxn>
              <a:cxn ang="0">
                <a:pos x="connsiteX3" y="connsiteY3"/>
              </a:cxn>
            </a:cxnLst>
            <a:rect l="l" t="t" r="r" b="b"/>
            <a:pathLst>
              <a:path w="3048000" h="2685651">
                <a:moveTo>
                  <a:pt x="0" y="0"/>
                </a:moveTo>
                <a:lnTo>
                  <a:pt x="3048000" y="0"/>
                </a:lnTo>
                <a:lnTo>
                  <a:pt x="3048000" y="2685651"/>
                </a:lnTo>
                <a:lnTo>
                  <a:pt x="0" y="2685651"/>
                </a:lnTo>
                <a:close/>
              </a:path>
            </a:pathLst>
          </a:custGeom>
          <a:solidFill>
            <a:schemeClr val="bg1">
              <a:lumMod val="95000"/>
            </a:schemeClr>
          </a:solidFill>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223902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FBBD-28D6-4BC4-A068-6D7B1B014AC4}"/>
              </a:ext>
            </a:extLst>
          </p:cNvPr>
          <p:cNvSpPr>
            <a:spLocks noGrp="1"/>
          </p:cNvSpPr>
          <p:nvPr>
            <p:ph type="title"/>
          </p:nvPr>
        </p:nvSpPr>
        <p:spPr>
          <a:xfrm>
            <a:off x="555084" y="363912"/>
            <a:ext cx="11081950" cy="1231208"/>
          </a:xfrm>
        </p:spPr>
        <p:txBody>
          <a:bodyPr anchor="ct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74CE1F-EEC8-42CD-9F01-9F0A3B2B5D81}"/>
              </a:ext>
            </a:extLst>
          </p:cNvPr>
          <p:cNvSpPr>
            <a:spLocks noGrp="1"/>
          </p:cNvSpPr>
          <p:nvPr>
            <p:ph idx="1" hasCustomPrompt="1"/>
          </p:nvPr>
        </p:nvSpPr>
        <p:spPr>
          <a:xfrm>
            <a:off x="555084" y="1820174"/>
            <a:ext cx="10911492" cy="4346330"/>
          </a:xfrm>
        </p:spPr>
        <p:txBody>
          <a:bodyPr/>
          <a:lstStyle>
            <a:lvl1pPr marL="0" indent="0">
              <a:lnSpc>
                <a:spcPct val="120000"/>
              </a:lnSpc>
              <a:spcBef>
                <a:spcPts val="0"/>
              </a:spcBef>
              <a:spcAft>
                <a:spcPts val="600"/>
              </a:spcAft>
              <a:buNone/>
              <a:defRPr sz="2400">
                <a:solidFill>
                  <a:schemeClr val="bg1"/>
                </a:solidFill>
                <a:latin typeface="+mj-lt"/>
              </a:defRPr>
            </a:lvl1pPr>
            <a:lvl2pPr marL="171450" indent="-161925">
              <a:lnSpc>
                <a:spcPct val="100000"/>
              </a:lnSpc>
              <a:spcBef>
                <a:spcPts val="0"/>
              </a:spcBef>
              <a:spcAft>
                <a:spcPts val="600"/>
              </a:spcAft>
              <a:tabLst/>
              <a:defRPr sz="2000">
                <a:solidFill>
                  <a:schemeClr val="bg2">
                    <a:lumMod val="90000"/>
                  </a:schemeClr>
                </a:solidFill>
              </a:defRPr>
            </a:lvl2pPr>
            <a:lvl3pPr marL="457200" indent="-182880">
              <a:lnSpc>
                <a:spcPct val="100000"/>
              </a:lnSpc>
              <a:spcBef>
                <a:spcPts val="0"/>
              </a:spcBef>
              <a:spcAft>
                <a:spcPts val="600"/>
              </a:spcAft>
              <a:buFont typeface="Courier New" panose="02070309020205020404" pitchFamily="49" charset="0"/>
              <a:buChar char="o"/>
              <a:tabLst/>
              <a:defRPr sz="1800">
                <a:solidFill>
                  <a:schemeClr val="bg2">
                    <a:lumMod val="90000"/>
                  </a:schemeClr>
                </a:solidFill>
              </a:defRPr>
            </a:lvl3pPr>
            <a:lvl4pPr marL="685800" indent="-182880">
              <a:lnSpc>
                <a:spcPct val="100000"/>
              </a:lnSpc>
              <a:spcAft>
                <a:spcPts val="600"/>
              </a:spcAft>
              <a:tabLst/>
              <a:defRPr sz="1600">
                <a:solidFill>
                  <a:schemeClr val="bg2">
                    <a:lumMod val="90000"/>
                  </a:schemeClr>
                </a:solidFill>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a:xfrm>
            <a:off x="555084" y="6441458"/>
            <a:ext cx="4382676" cy="416542"/>
          </a:xfrm>
        </p:spPr>
        <p:txBody>
          <a:bodyPr/>
          <a:lstStyle>
            <a:lvl1pPr>
              <a:defRPr sz="1000"/>
            </a:lvl1pPr>
          </a:lstStyle>
          <a:p>
            <a:endParaRPr lang="en-US"/>
          </a:p>
        </p:txBody>
      </p:sp>
      <p:sp>
        <p:nvSpPr>
          <p:cNvPr id="4" name="Slide Number Placeholder 5">
            <a:extLst>
              <a:ext uri="{FF2B5EF4-FFF2-40B4-BE49-F238E27FC236}">
                <a16:creationId xmlns:a16="http://schemas.microsoft.com/office/drawing/2014/main" id="{FDA06E53-6201-32AF-A860-F7F958417693}"/>
              </a:ext>
            </a:extLst>
          </p:cNvPr>
          <p:cNvSpPr>
            <a:spLocks noGrp="1"/>
          </p:cNvSpPr>
          <p:nvPr>
            <p:ph type="sldNum" sz="quarter" idx="4"/>
          </p:nvPr>
        </p:nvSpPr>
        <p:spPr>
          <a:xfrm>
            <a:off x="64217" y="6467165"/>
            <a:ext cx="357207" cy="365126"/>
          </a:xfrm>
          <a:prstGeom prst="rect">
            <a:avLst/>
          </a:prstGeom>
          <a:noFill/>
        </p:spPr>
        <p:txBody>
          <a:bodyPr vert="horz" lIns="0" tIns="0" rIns="0" bIns="0" rtlCol="0" anchor="ctr"/>
          <a:lstStyle>
            <a:lvl1pPr algn="ctr">
              <a:defRPr sz="1100">
                <a:solidFill>
                  <a:schemeClr val="accent1"/>
                </a:solidFill>
                <a:latin typeface="+mj-lt"/>
              </a:defRPr>
            </a:lvl1pPr>
          </a:lstStyle>
          <a:p>
            <a:fld id="{8C499CF0-C8E2-4E59-9052-1B24C1960F75}" type="slidenum">
              <a:rPr lang="en-US" smtClean="0"/>
              <a:pPr/>
              <a:t>‹#›</a:t>
            </a:fld>
            <a:endParaRPr lang="en-US"/>
          </a:p>
        </p:txBody>
      </p:sp>
    </p:spTree>
    <p:extLst>
      <p:ext uri="{BB962C8B-B14F-4D97-AF65-F5344CB8AC3E}">
        <p14:creationId xmlns:p14="http://schemas.microsoft.com/office/powerpoint/2010/main" val="31051901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008" userDrawn="1">
          <p15:clr>
            <a:srgbClr val="FBAE40"/>
          </p15:clr>
        </p15:guide>
        <p15:guide id="4" orient="horz" pos="216" userDrawn="1">
          <p15:clr>
            <a:srgbClr val="FBAE40"/>
          </p15:clr>
        </p15:guide>
        <p15:guide id="5" orient="horz" pos="1152" userDrawn="1">
          <p15:clr>
            <a:srgbClr val="FBAE40"/>
          </p15:clr>
        </p15:guide>
        <p15:guide id="6" pos="3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B1793A0-DEF4-4732-84E1-ADF674F11BD0}"/>
              </a:ext>
            </a:extLst>
          </p:cNvPr>
          <p:cNvSpPr>
            <a:spLocks noGrp="1"/>
          </p:cNvSpPr>
          <p:nvPr>
            <p:ph type="pic" sz="quarter" idx="15"/>
          </p:nvPr>
        </p:nvSpPr>
        <p:spPr>
          <a:xfrm>
            <a:off x="6123882" y="0"/>
            <a:ext cx="6068117" cy="5112672"/>
          </a:xfrm>
          <a:custGeom>
            <a:avLst/>
            <a:gdLst>
              <a:gd name="connsiteX0" fmla="*/ 536690 w 6068117"/>
              <a:gd name="connsiteY0" fmla="*/ 0 h 5112672"/>
              <a:gd name="connsiteX1" fmla="*/ 6068117 w 6068117"/>
              <a:gd name="connsiteY1" fmla="*/ 0 h 5112672"/>
              <a:gd name="connsiteX2" fmla="*/ 6068117 w 6068117"/>
              <a:gd name="connsiteY2" fmla="*/ 3645762 h 5112672"/>
              <a:gd name="connsiteX3" fmla="*/ 3314155 w 6068117"/>
              <a:gd name="connsiteY3" fmla="*/ 5112672 h 5112672"/>
              <a:gd name="connsiteX4" fmla="*/ 0 w 6068117"/>
              <a:gd name="connsiteY4" fmla="*/ 1803322 h 5112672"/>
              <a:gd name="connsiteX5" fmla="*/ 536690 w 6068117"/>
              <a:gd name="connsiteY5" fmla="*/ 0 h 51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8117" h="5112672">
                <a:moveTo>
                  <a:pt x="536690" y="0"/>
                </a:moveTo>
                <a:cubicBezTo>
                  <a:pt x="536690" y="0"/>
                  <a:pt x="536690" y="0"/>
                  <a:pt x="6068117" y="0"/>
                </a:cubicBezTo>
                <a:cubicBezTo>
                  <a:pt x="6068117" y="0"/>
                  <a:pt x="6068117" y="0"/>
                  <a:pt x="6068117" y="3645762"/>
                </a:cubicBezTo>
                <a:cubicBezTo>
                  <a:pt x="5472666" y="4529820"/>
                  <a:pt x="4461966" y="5112672"/>
                  <a:pt x="3314155" y="5112672"/>
                </a:cubicBezTo>
                <a:cubicBezTo>
                  <a:pt x="1484711" y="5112672"/>
                  <a:pt x="0" y="3634026"/>
                  <a:pt x="0" y="1803322"/>
                </a:cubicBezTo>
                <a:cubicBezTo>
                  <a:pt x="0" y="1138323"/>
                  <a:pt x="195872" y="516353"/>
                  <a:pt x="536690" y="0"/>
                </a:cubicBezTo>
                <a:close/>
              </a:path>
            </a:pathLst>
          </a:custGeom>
          <a:solidFill>
            <a:schemeClr val="bg1">
              <a:lumMod val="95000"/>
            </a:schemeClr>
          </a:solidFill>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4020746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153D983-C588-4007-B00B-9A6352E161C5}"/>
              </a:ext>
            </a:extLst>
          </p:cNvPr>
          <p:cNvSpPr>
            <a:spLocks noGrp="1"/>
          </p:cNvSpPr>
          <p:nvPr>
            <p:ph type="pic" sz="quarter" idx="13"/>
          </p:nvPr>
        </p:nvSpPr>
        <p:spPr>
          <a:xfrm>
            <a:off x="0" y="-1696"/>
            <a:ext cx="5550284" cy="5553291"/>
          </a:xfrm>
          <a:custGeom>
            <a:avLst/>
            <a:gdLst>
              <a:gd name="connsiteX0" fmla="*/ 0 w 5550284"/>
              <a:gd name="connsiteY0" fmla="*/ 0 h 5553291"/>
              <a:gd name="connsiteX1" fmla="*/ 5550284 w 5550284"/>
              <a:gd name="connsiteY1" fmla="*/ 0 h 5553291"/>
              <a:gd name="connsiteX2" fmla="*/ 5550284 w 5550284"/>
              <a:gd name="connsiteY2" fmla="*/ 5553291 h 5553291"/>
              <a:gd name="connsiteX3" fmla="*/ 0 w 5550284"/>
              <a:gd name="connsiteY3" fmla="*/ 3703042 h 5553291"/>
            </a:gdLst>
            <a:ahLst/>
            <a:cxnLst>
              <a:cxn ang="0">
                <a:pos x="connsiteX0" y="connsiteY0"/>
              </a:cxn>
              <a:cxn ang="0">
                <a:pos x="connsiteX1" y="connsiteY1"/>
              </a:cxn>
              <a:cxn ang="0">
                <a:pos x="connsiteX2" y="connsiteY2"/>
              </a:cxn>
              <a:cxn ang="0">
                <a:pos x="connsiteX3" y="connsiteY3"/>
              </a:cxn>
            </a:cxnLst>
            <a:rect l="l" t="t" r="r" b="b"/>
            <a:pathLst>
              <a:path w="5550284" h="5553291">
                <a:moveTo>
                  <a:pt x="0" y="0"/>
                </a:moveTo>
                <a:lnTo>
                  <a:pt x="5550284" y="0"/>
                </a:lnTo>
                <a:lnTo>
                  <a:pt x="5550284" y="5553291"/>
                </a:lnTo>
                <a:lnTo>
                  <a:pt x="0" y="3703042"/>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4054548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8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43C6A17-B60E-4313-8487-EFBF67CD8C26}"/>
              </a:ext>
            </a:extLst>
          </p:cNvPr>
          <p:cNvSpPr>
            <a:spLocks noGrp="1"/>
          </p:cNvSpPr>
          <p:nvPr>
            <p:ph type="pic" sz="quarter" idx="13"/>
          </p:nvPr>
        </p:nvSpPr>
        <p:spPr>
          <a:xfrm>
            <a:off x="0" y="0"/>
            <a:ext cx="5211231" cy="6420910"/>
          </a:xfrm>
          <a:custGeom>
            <a:avLst/>
            <a:gdLst>
              <a:gd name="connsiteX0" fmla="*/ 0 w 5211231"/>
              <a:gd name="connsiteY0" fmla="*/ 0 h 6420910"/>
              <a:gd name="connsiteX1" fmla="*/ 5211231 w 5211231"/>
              <a:gd name="connsiteY1" fmla="*/ 0 h 6420910"/>
              <a:gd name="connsiteX2" fmla="*/ 5211231 w 5211231"/>
              <a:gd name="connsiteY2" fmla="*/ 6420910 h 6420910"/>
              <a:gd name="connsiteX3" fmla="*/ 0 w 5211231"/>
              <a:gd name="connsiteY3" fmla="*/ 6420910 h 6420910"/>
            </a:gdLst>
            <a:ahLst/>
            <a:cxnLst>
              <a:cxn ang="0">
                <a:pos x="connsiteX0" y="connsiteY0"/>
              </a:cxn>
              <a:cxn ang="0">
                <a:pos x="connsiteX1" y="connsiteY1"/>
              </a:cxn>
              <a:cxn ang="0">
                <a:pos x="connsiteX2" y="connsiteY2"/>
              </a:cxn>
              <a:cxn ang="0">
                <a:pos x="connsiteX3" y="connsiteY3"/>
              </a:cxn>
            </a:cxnLst>
            <a:rect l="l" t="t" r="r" b="b"/>
            <a:pathLst>
              <a:path w="5211231" h="6420910">
                <a:moveTo>
                  <a:pt x="0" y="0"/>
                </a:moveTo>
                <a:lnTo>
                  <a:pt x="5211231" y="0"/>
                </a:lnTo>
                <a:lnTo>
                  <a:pt x="5211231" y="6420910"/>
                </a:lnTo>
                <a:lnTo>
                  <a:pt x="0" y="6420910"/>
                </a:lnTo>
                <a:close/>
              </a:path>
            </a:pathLst>
          </a:custGeom>
          <a:solidFill>
            <a:schemeClr val="bg1">
              <a:lumMod val="95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325644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89CB398-16DC-4476-84FB-C894C764FBD4}"/>
              </a:ext>
            </a:extLst>
          </p:cNvPr>
          <p:cNvSpPr>
            <a:spLocks noGrp="1"/>
          </p:cNvSpPr>
          <p:nvPr>
            <p:ph type="pic" sz="quarter" idx="13"/>
          </p:nvPr>
        </p:nvSpPr>
        <p:spPr>
          <a:xfrm>
            <a:off x="141194" y="363912"/>
            <a:ext cx="5548829" cy="5889743"/>
          </a:xfrm>
          <a:custGeom>
            <a:avLst/>
            <a:gdLst>
              <a:gd name="connsiteX0" fmla="*/ 0 w 5548829"/>
              <a:gd name="connsiteY0" fmla="*/ 0 h 5944023"/>
              <a:gd name="connsiteX1" fmla="*/ 5548829 w 5548829"/>
              <a:gd name="connsiteY1" fmla="*/ 0 h 5944023"/>
              <a:gd name="connsiteX2" fmla="*/ 5548829 w 5548829"/>
              <a:gd name="connsiteY2" fmla="*/ 5944023 h 5944023"/>
              <a:gd name="connsiteX3" fmla="*/ 0 w 5548829"/>
              <a:gd name="connsiteY3" fmla="*/ 5944023 h 5944023"/>
            </a:gdLst>
            <a:ahLst/>
            <a:cxnLst>
              <a:cxn ang="0">
                <a:pos x="connsiteX0" y="connsiteY0"/>
              </a:cxn>
              <a:cxn ang="0">
                <a:pos x="connsiteX1" y="connsiteY1"/>
              </a:cxn>
              <a:cxn ang="0">
                <a:pos x="connsiteX2" y="connsiteY2"/>
              </a:cxn>
              <a:cxn ang="0">
                <a:pos x="connsiteX3" y="connsiteY3"/>
              </a:cxn>
            </a:cxnLst>
            <a:rect l="l" t="t" r="r" b="b"/>
            <a:pathLst>
              <a:path w="5548829" h="5944023">
                <a:moveTo>
                  <a:pt x="0" y="0"/>
                </a:moveTo>
                <a:lnTo>
                  <a:pt x="5548829" y="0"/>
                </a:lnTo>
                <a:lnTo>
                  <a:pt x="5548829" y="5944023"/>
                </a:lnTo>
                <a:lnTo>
                  <a:pt x="0" y="5944023"/>
                </a:lnTo>
                <a:close/>
              </a:path>
            </a:pathLst>
          </a:custGeom>
          <a:solidFill>
            <a:schemeClr val="bg2">
              <a:lumMod val="90000"/>
            </a:schemeClr>
          </a:solid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4252998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37C5EA-4A74-4499-813E-617B20CA30C9}"/>
              </a:ext>
            </a:extLst>
          </p:cNvPr>
          <p:cNvSpPr>
            <a:spLocks noGrp="1"/>
          </p:cNvSpPr>
          <p:nvPr>
            <p:ph type="pic" sz="quarter" idx="13"/>
          </p:nvPr>
        </p:nvSpPr>
        <p:spPr>
          <a:xfrm>
            <a:off x="4691589" y="1911561"/>
            <a:ext cx="2937951" cy="4508738"/>
          </a:xfrm>
          <a:custGeom>
            <a:avLst/>
            <a:gdLst>
              <a:gd name="connsiteX0" fmla="*/ 0 w 2937951"/>
              <a:gd name="connsiteY0" fmla="*/ 0 h 4508738"/>
              <a:gd name="connsiteX1" fmla="*/ 2937951 w 2937951"/>
              <a:gd name="connsiteY1" fmla="*/ 0 h 4508738"/>
              <a:gd name="connsiteX2" fmla="*/ 2937951 w 2937951"/>
              <a:gd name="connsiteY2" fmla="*/ 4508738 h 4508738"/>
              <a:gd name="connsiteX3" fmla="*/ 0 w 2937951"/>
              <a:gd name="connsiteY3" fmla="*/ 4508738 h 4508738"/>
            </a:gdLst>
            <a:ahLst/>
            <a:cxnLst>
              <a:cxn ang="0">
                <a:pos x="connsiteX0" y="connsiteY0"/>
              </a:cxn>
              <a:cxn ang="0">
                <a:pos x="connsiteX1" y="connsiteY1"/>
              </a:cxn>
              <a:cxn ang="0">
                <a:pos x="connsiteX2" y="connsiteY2"/>
              </a:cxn>
              <a:cxn ang="0">
                <a:pos x="connsiteX3" y="connsiteY3"/>
              </a:cxn>
            </a:cxnLst>
            <a:rect l="l" t="t" r="r" b="b"/>
            <a:pathLst>
              <a:path w="2937951" h="4508738">
                <a:moveTo>
                  <a:pt x="0" y="0"/>
                </a:moveTo>
                <a:lnTo>
                  <a:pt x="2937951" y="0"/>
                </a:lnTo>
                <a:lnTo>
                  <a:pt x="2937951" y="4508738"/>
                </a:lnTo>
                <a:lnTo>
                  <a:pt x="0" y="4508738"/>
                </a:lnTo>
                <a:close/>
              </a:path>
            </a:pathLst>
          </a:custGeom>
          <a:noFill/>
          <a:ln>
            <a:noFill/>
          </a:ln>
        </p:spPr>
        <p:txBody>
          <a:bodyPr wrap="square" anchor="ctr">
            <a:noAutofit/>
          </a:bodyPr>
          <a:lstStyle>
            <a:lvl1pPr marL="0" indent="0" algn="ctr">
              <a:buNone/>
              <a:defRPr sz="1400"/>
            </a:lvl1pPr>
          </a:lstStyle>
          <a:p>
            <a:endParaRPr lang="en-US"/>
          </a:p>
        </p:txBody>
      </p:sp>
      <p:sp>
        <p:nvSpPr>
          <p:cNvPr id="3" name="Footer Placeholder 2">
            <a:extLst>
              <a:ext uri="{FF2B5EF4-FFF2-40B4-BE49-F238E27FC236}">
                <a16:creationId xmlns:a16="http://schemas.microsoft.com/office/drawing/2014/main" id="{C195D7C2-3B00-4CB3-898F-F458D3BE5F23}"/>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2622821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bg1"/>
                </a:solidFill>
                <a:latin typeface="+mn-lt"/>
              </a:defRPr>
            </a:lvl1pPr>
          </a:lstStyle>
          <a:p>
            <a:endParaRPr lang="en-US"/>
          </a:p>
        </p:txBody>
      </p:sp>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0"/>
            <a:ext cx="12192000" cy="6858000"/>
          </a:xfrm>
          <a:prstGeom prst="rect">
            <a:avLst/>
          </a:prstGeom>
          <a:solidFill>
            <a:schemeClr val="bg1">
              <a:lumMod val="95000"/>
            </a:schemeClr>
          </a:solidFill>
          <a:ln>
            <a:noFill/>
          </a:ln>
        </p:spPr>
        <p:txBody>
          <a:bodyPr anchor="ctr"/>
          <a:lstStyle>
            <a:lvl1pPr marL="0" indent="0" algn="ctr">
              <a:buNone/>
              <a:defRPr sz="1400"/>
            </a:lvl1pPr>
          </a:lstStyle>
          <a:p>
            <a:endParaRPr lang="en-US"/>
          </a:p>
        </p:txBody>
      </p:sp>
    </p:spTree>
    <p:extLst>
      <p:ext uri="{BB962C8B-B14F-4D97-AF65-F5344CB8AC3E}">
        <p14:creationId xmlns:p14="http://schemas.microsoft.com/office/powerpoint/2010/main" val="3530478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24563"/>
            <a:ext cx="12192000" cy="6858000"/>
          </a:xfrm>
          <a:prstGeom prst="rect">
            <a:avLst/>
          </a:prstGeom>
          <a:solidFill>
            <a:schemeClr val="bg2">
              <a:lumMod val="90000"/>
            </a:schemeClr>
          </a:solidFill>
        </p:spPr>
        <p:txBody>
          <a:bodyPr anchor="ctr"/>
          <a:lstStyle>
            <a:lvl1pPr marL="0" indent="0" algn="ctr">
              <a:buNone/>
              <a:defRPr sz="2400"/>
            </a:lvl1pPr>
          </a:lstStyle>
          <a:p>
            <a:endParaRPr lang="en-US"/>
          </a:p>
        </p:txBody>
      </p:sp>
      <p:sp>
        <p:nvSpPr>
          <p:cNvPr id="11" name="Rectangle 4">
            <a:extLst>
              <a:ext uri="{FF2B5EF4-FFF2-40B4-BE49-F238E27FC236}">
                <a16:creationId xmlns:a16="http://schemas.microsoft.com/office/drawing/2014/main" id="{B1BA2ED2-A3CB-1642-8D82-21C454D1803D}"/>
              </a:ext>
            </a:extLst>
          </p:cNvPr>
          <p:cNvSpPr/>
          <p:nvPr userDrawn="1"/>
        </p:nvSpPr>
        <p:spPr>
          <a:xfrm>
            <a:off x="6936681" y="0"/>
            <a:ext cx="5255319" cy="6858000"/>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21">
            <a:extLst>
              <a:ext uri="{FF2B5EF4-FFF2-40B4-BE49-F238E27FC236}">
                <a16:creationId xmlns:a16="http://schemas.microsoft.com/office/drawing/2014/main" id="{7767C3C1-1234-FE4C-8C8E-D891588D5779}"/>
              </a:ext>
            </a:extLst>
          </p:cNvPr>
          <p:cNvSpPr/>
          <p:nvPr userDrawn="1"/>
        </p:nvSpPr>
        <p:spPr>
          <a:xfrm>
            <a:off x="6811633" y="0"/>
            <a:ext cx="2377440" cy="6858000"/>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916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left option">
    <p:bg>
      <p:bgPr>
        <a:solidFill>
          <a:schemeClr val="bg2">
            <a:lumMod val="9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7919B7-4165-428A-AADE-401B263CD832}"/>
              </a:ext>
            </a:extLst>
          </p:cNvPr>
          <p:cNvSpPr>
            <a:spLocks noGrp="1"/>
          </p:cNvSpPr>
          <p:nvPr>
            <p:ph type="pic" sz="quarter" idx="13"/>
          </p:nvPr>
        </p:nvSpPr>
        <p:spPr>
          <a:xfrm>
            <a:off x="0" y="0"/>
            <a:ext cx="12192000" cy="6858000"/>
          </a:xfrm>
          <a:prstGeom prst="rect">
            <a:avLst/>
          </a:prstGeom>
          <a:solidFill>
            <a:schemeClr val="bg2">
              <a:lumMod val="90000"/>
            </a:schemeClr>
          </a:solidFill>
        </p:spPr>
        <p:txBody>
          <a:bodyPr anchor="ctr"/>
          <a:lstStyle>
            <a:lvl1pPr marL="0" indent="0" algn="ctr">
              <a:buNone/>
              <a:defRPr sz="1400"/>
            </a:lvl1pPr>
          </a:lstStyle>
          <a:p>
            <a:endParaRPr lang="en-US"/>
          </a:p>
        </p:txBody>
      </p:sp>
    </p:spTree>
    <p:extLst>
      <p:ext uri="{BB962C8B-B14F-4D97-AF65-F5344CB8AC3E}">
        <p14:creationId xmlns:p14="http://schemas.microsoft.com/office/powerpoint/2010/main" val="4253591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0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487E287-EF91-4E59-90F9-5C9FD6C3A9AC}"/>
              </a:ext>
            </a:extLst>
          </p:cNvPr>
          <p:cNvSpPr>
            <a:spLocks noGrp="1"/>
          </p:cNvSpPr>
          <p:nvPr>
            <p:ph type="pic" sz="quarter" idx="14"/>
          </p:nvPr>
        </p:nvSpPr>
        <p:spPr>
          <a:xfrm>
            <a:off x="4700933" y="2477340"/>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14" name="Picture Placeholder 13">
            <a:extLst>
              <a:ext uri="{FF2B5EF4-FFF2-40B4-BE49-F238E27FC236}">
                <a16:creationId xmlns:a16="http://schemas.microsoft.com/office/drawing/2014/main" id="{A9C1EE9F-59EE-4831-A45A-22BC7858A4CD}"/>
              </a:ext>
            </a:extLst>
          </p:cNvPr>
          <p:cNvSpPr>
            <a:spLocks noGrp="1"/>
          </p:cNvSpPr>
          <p:nvPr>
            <p:ph type="pic" sz="quarter" idx="15"/>
          </p:nvPr>
        </p:nvSpPr>
        <p:spPr>
          <a:xfrm>
            <a:off x="4700933" y="4399638"/>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a:p>
        </p:txBody>
      </p:sp>
      <p:sp>
        <p:nvSpPr>
          <p:cNvPr id="12" name="Picture Placeholder 11">
            <a:extLst>
              <a:ext uri="{FF2B5EF4-FFF2-40B4-BE49-F238E27FC236}">
                <a16:creationId xmlns:a16="http://schemas.microsoft.com/office/drawing/2014/main" id="{72FF6728-C308-4DC5-9639-EDF1B01F7AAD}"/>
              </a:ext>
            </a:extLst>
          </p:cNvPr>
          <p:cNvSpPr>
            <a:spLocks noGrp="1"/>
          </p:cNvSpPr>
          <p:nvPr>
            <p:ph type="pic" sz="quarter" idx="13"/>
          </p:nvPr>
        </p:nvSpPr>
        <p:spPr>
          <a:xfrm>
            <a:off x="4700933" y="555042"/>
            <a:ext cx="2332924" cy="1512079"/>
          </a:xfrm>
          <a:custGeom>
            <a:avLst/>
            <a:gdLst>
              <a:gd name="connsiteX0" fmla="*/ 0 w 2332924"/>
              <a:gd name="connsiteY0" fmla="*/ 0 h 1512079"/>
              <a:gd name="connsiteX1" fmla="*/ 2332924 w 2332924"/>
              <a:gd name="connsiteY1" fmla="*/ 0 h 1512079"/>
              <a:gd name="connsiteX2" fmla="*/ 2332924 w 2332924"/>
              <a:gd name="connsiteY2" fmla="*/ 1512079 h 1512079"/>
              <a:gd name="connsiteX3" fmla="*/ 0 w 2332924"/>
              <a:gd name="connsiteY3" fmla="*/ 1512079 h 1512079"/>
            </a:gdLst>
            <a:ahLst/>
            <a:cxnLst>
              <a:cxn ang="0">
                <a:pos x="connsiteX0" y="connsiteY0"/>
              </a:cxn>
              <a:cxn ang="0">
                <a:pos x="connsiteX1" y="connsiteY1"/>
              </a:cxn>
              <a:cxn ang="0">
                <a:pos x="connsiteX2" y="connsiteY2"/>
              </a:cxn>
              <a:cxn ang="0">
                <a:pos x="connsiteX3" y="connsiteY3"/>
              </a:cxn>
            </a:cxnLst>
            <a:rect l="l" t="t" r="r" b="b"/>
            <a:pathLst>
              <a:path w="2332924" h="1512079">
                <a:moveTo>
                  <a:pt x="0" y="0"/>
                </a:moveTo>
                <a:lnTo>
                  <a:pt x="2332924" y="0"/>
                </a:lnTo>
                <a:lnTo>
                  <a:pt x="2332924" y="1512079"/>
                </a:lnTo>
                <a:lnTo>
                  <a:pt x="0" y="15120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3786263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AD48EF9-5A68-4DB4-B81B-00A663594D4D}"/>
              </a:ext>
            </a:extLst>
          </p:cNvPr>
          <p:cNvSpPr>
            <a:spLocks noGrp="1"/>
          </p:cNvSpPr>
          <p:nvPr>
            <p:ph type="pic" sz="quarter" idx="13"/>
          </p:nvPr>
        </p:nvSpPr>
        <p:spPr>
          <a:xfrm>
            <a:off x="647701" y="2078859"/>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13" name="Picture Placeholder 12">
            <a:extLst>
              <a:ext uri="{FF2B5EF4-FFF2-40B4-BE49-F238E27FC236}">
                <a16:creationId xmlns:a16="http://schemas.microsoft.com/office/drawing/2014/main" id="{E074C5A5-8DC1-479A-BE62-61113806E8C4}"/>
              </a:ext>
            </a:extLst>
          </p:cNvPr>
          <p:cNvSpPr>
            <a:spLocks noGrp="1"/>
          </p:cNvSpPr>
          <p:nvPr>
            <p:ph type="pic" sz="quarter" idx="14"/>
          </p:nvPr>
        </p:nvSpPr>
        <p:spPr>
          <a:xfrm>
            <a:off x="4279901" y="4070037"/>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14" name="Picture Placeholder 13">
            <a:extLst>
              <a:ext uri="{FF2B5EF4-FFF2-40B4-BE49-F238E27FC236}">
                <a16:creationId xmlns:a16="http://schemas.microsoft.com/office/drawing/2014/main" id="{B14D5F9E-C355-4B1A-9E6E-2C8B03847E38}"/>
              </a:ext>
            </a:extLst>
          </p:cNvPr>
          <p:cNvSpPr>
            <a:spLocks noGrp="1"/>
          </p:cNvSpPr>
          <p:nvPr>
            <p:ph type="pic" sz="quarter" idx="15"/>
          </p:nvPr>
        </p:nvSpPr>
        <p:spPr>
          <a:xfrm>
            <a:off x="7912101" y="2078859"/>
            <a:ext cx="3632200" cy="1991179"/>
          </a:xfrm>
          <a:custGeom>
            <a:avLst/>
            <a:gdLst>
              <a:gd name="connsiteX0" fmla="*/ 0 w 3632200"/>
              <a:gd name="connsiteY0" fmla="*/ 0 h 1991179"/>
              <a:gd name="connsiteX1" fmla="*/ 3632200 w 3632200"/>
              <a:gd name="connsiteY1" fmla="*/ 0 h 1991179"/>
              <a:gd name="connsiteX2" fmla="*/ 3632200 w 3632200"/>
              <a:gd name="connsiteY2" fmla="*/ 1991179 h 1991179"/>
              <a:gd name="connsiteX3" fmla="*/ 0 w 3632200"/>
              <a:gd name="connsiteY3" fmla="*/ 1991179 h 1991179"/>
            </a:gdLst>
            <a:ahLst/>
            <a:cxnLst>
              <a:cxn ang="0">
                <a:pos x="connsiteX0" y="connsiteY0"/>
              </a:cxn>
              <a:cxn ang="0">
                <a:pos x="connsiteX1" y="connsiteY1"/>
              </a:cxn>
              <a:cxn ang="0">
                <a:pos x="connsiteX2" y="connsiteY2"/>
              </a:cxn>
              <a:cxn ang="0">
                <a:pos x="connsiteX3" y="connsiteY3"/>
              </a:cxn>
            </a:cxnLst>
            <a:rect l="l" t="t" r="r" b="b"/>
            <a:pathLst>
              <a:path w="3632200" h="1991179">
                <a:moveTo>
                  <a:pt x="0" y="0"/>
                </a:moveTo>
                <a:lnTo>
                  <a:pt x="3632200" y="0"/>
                </a:lnTo>
                <a:lnTo>
                  <a:pt x="3632200" y="1991179"/>
                </a:lnTo>
                <a:lnTo>
                  <a:pt x="0" y="199117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a:p>
        </p:txBody>
      </p:sp>
    </p:spTree>
    <p:extLst>
      <p:ext uri="{BB962C8B-B14F-4D97-AF65-F5344CB8AC3E}">
        <p14:creationId xmlns:p14="http://schemas.microsoft.com/office/powerpoint/2010/main" val="3189800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p:txBody>
          <a:bodyPr/>
          <a:lstStyle/>
          <a:p>
            <a:endParaRPr lang="en-US"/>
          </a:p>
        </p:txBody>
      </p:sp>
      <p:sp>
        <p:nvSpPr>
          <p:cNvPr id="6" name="Title 1">
            <a:extLst>
              <a:ext uri="{FF2B5EF4-FFF2-40B4-BE49-F238E27FC236}">
                <a16:creationId xmlns:a16="http://schemas.microsoft.com/office/drawing/2014/main" id="{A2C0836F-53AB-424B-A3D8-0E7F086E7E36}"/>
              </a:ext>
            </a:extLst>
          </p:cNvPr>
          <p:cNvSpPr>
            <a:spLocks noGrp="1"/>
          </p:cNvSpPr>
          <p:nvPr>
            <p:ph type="title"/>
          </p:nvPr>
        </p:nvSpPr>
        <p:spPr>
          <a:xfrm>
            <a:off x="555084" y="363912"/>
            <a:ext cx="11081950" cy="1231208"/>
          </a:xfrm>
        </p:spPr>
        <p:txBody>
          <a:bodyPr anchor="ctr"/>
          <a:lstStyle>
            <a:lvl1pPr>
              <a:defRPr sz="4000">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BC61B191-F26B-D745-8990-152DDBCF10D8}"/>
              </a:ext>
            </a:extLst>
          </p:cNvPr>
          <p:cNvSpPr>
            <a:spLocks noGrp="1"/>
          </p:cNvSpPr>
          <p:nvPr>
            <p:ph idx="1" hasCustomPrompt="1"/>
          </p:nvPr>
        </p:nvSpPr>
        <p:spPr>
          <a:xfrm>
            <a:off x="555084" y="1820174"/>
            <a:ext cx="10911492" cy="4346330"/>
          </a:xfrm>
        </p:spPr>
        <p:txBody>
          <a:bodyPr/>
          <a:lstStyle>
            <a:lvl1pPr marL="0" indent="0">
              <a:lnSpc>
                <a:spcPct val="120000"/>
              </a:lnSpc>
              <a:spcBef>
                <a:spcPts val="0"/>
              </a:spcBef>
              <a:spcAft>
                <a:spcPts val="600"/>
              </a:spcAft>
              <a:buNone/>
              <a:defRPr sz="2400">
                <a:solidFill>
                  <a:schemeClr val="bg1"/>
                </a:solidFill>
                <a:latin typeface="+mj-lt"/>
              </a:defRPr>
            </a:lvl1pPr>
            <a:lvl2pPr marL="171450" indent="-161925">
              <a:lnSpc>
                <a:spcPct val="100000"/>
              </a:lnSpc>
              <a:spcBef>
                <a:spcPts val="0"/>
              </a:spcBef>
              <a:spcAft>
                <a:spcPts val="600"/>
              </a:spcAft>
              <a:tabLst/>
              <a:defRPr sz="2000">
                <a:solidFill>
                  <a:schemeClr val="bg2">
                    <a:lumMod val="90000"/>
                  </a:schemeClr>
                </a:solidFill>
              </a:defRPr>
            </a:lvl2pPr>
            <a:lvl3pPr marL="457200" indent="-182880">
              <a:lnSpc>
                <a:spcPct val="100000"/>
              </a:lnSpc>
              <a:spcBef>
                <a:spcPts val="0"/>
              </a:spcBef>
              <a:spcAft>
                <a:spcPts val="600"/>
              </a:spcAft>
              <a:buFont typeface="Courier New" panose="02070309020205020404" pitchFamily="49" charset="0"/>
              <a:buChar char="o"/>
              <a:tabLst/>
              <a:defRPr sz="1800">
                <a:solidFill>
                  <a:schemeClr val="bg2">
                    <a:lumMod val="90000"/>
                  </a:schemeClr>
                </a:solidFill>
              </a:defRPr>
            </a:lvl3pPr>
            <a:lvl4pPr marL="685800" indent="-182880">
              <a:lnSpc>
                <a:spcPct val="100000"/>
              </a:lnSpc>
              <a:spcAft>
                <a:spcPts val="600"/>
              </a:spcAft>
              <a:tabLst/>
              <a:defRPr sz="1600">
                <a:solidFill>
                  <a:schemeClr val="bg2">
                    <a:lumMod val="90000"/>
                  </a:schemeClr>
                </a:solidFill>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59161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FAF0ED7-E587-494E-AC01-06611F83CA8D}"/>
              </a:ext>
            </a:extLst>
          </p:cNvPr>
          <p:cNvSpPr>
            <a:spLocks noGrp="1"/>
          </p:cNvSpPr>
          <p:nvPr>
            <p:ph type="pic" sz="quarter" idx="14"/>
          </p:nvPr>
        </p:nvSpPr>
        <p:spPr>
          <a:xfrm>
            <a:off x="3372436" y="4107347"/>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22" name="Picture Placeholder 21">
            <a:extLst>
              <a:ext uri="{FF2B5EF4-FFF2-40B4-BE49-F238E27FC236}">
                <a16:creationId xmlns:a16="http://schemas.microsoft.com/office/drawing/2014/main" id="{B0182F9A-EFAC-4382-9901-B0512DD7A49F}"/>
              </a:ext>
            </a:extLst>
          </p:cNvPr>
          <p:cNvSpPr>
            <a:spLocks noGrp="1"/>
          </p:cNvSpPr>
          <p:nvPr>
            <p:ph type="pic" sz="quarter" idx="15"/>
          </p:nvPr>
        </p:nvSpPr>
        <p:spPr>
          <a:xfrm>
            <a:off x="8821910" y="4107347"/>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21" name="Picture Placeholder 20">
            <a:extLst>
              <a:ext uri="{FF2B5EF4-FFF2-40B4-BE49-F238E27FC236}">
                <a16:creationId xmlns:a16="http://schemas.microsoft.com/office/drawing/2014/main" id="{AB9757D7-9B01-49CF-93D2-0F55732A3927}"/>
              </a:ext>
            </a:extLst>
          </p:cNvPr>
          <p:cNvSpPr>
            <a:spLocks noGrp="1"/>
          </p:cNvSpPr>
          <p:nvPr>
            <p:ph type="pic" sz="quarter" idx="16"/>
          </p:nvPr>
        </p:nvSpPr>
        <p:spPr>
          <a:xfrm>
            <a:off x="6097173" y="2078858"/>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24" name="Picture Placeholder 23">
            <a:extLst>
              <a:ext uri="{FF2B5EF4-FFF2-40B4-BE49-F238E27FC236}">
                <a16:creationId xmlns:a16="http://schemas.microsoft.com/office/drawing/2014/main" id="{61309737-471A-494D-A54F-A8BC6F7B7397}"/>
              </a:ext>
            </a:extLst>
          </p:cNvPr>
          <p:cNvSpPr>
            <a:spLocks noGrp="1"/>
          </p:cNvSpPr>
          <p:nvPr>
            <p:ph type="pic" sz="quarter" idx="13"/>
          </p:nvPr>
        </p:nvSpPr>
        <p:spPr>
          <a:xfrm>
            <a:off x="647701" y="2078858"/>
            <a:ext cx="2722390" cy="2028489"/>
          </a:xfrm>
          <a:custGeom>
            <a:avLst/>
            <a:gdLst>
              <a:gd name="connsiteX0" fmla="*/ 0 w 2722390"/>
              <a:gd name="connsiteY0" fmla="*/ 0 h 2028489"/>
              <a:gd name="connsiteX1" fmla="*/ 2722390 w 2722390"/>
              <a:gd name="connsiteY1" fmla="*/ 0 h 2028489"/>
              <a:gd name="connsiteX2" fmla="*/ 2722390 w 2722390"/>
              <a:gd name="connsiteY2" fmla="*/ 2028489 h 2028489"/>
              <a:gd name="connsiteX3" fmla="*/ 0 w 2722390"/>
              <a:gd name="connsiteY3" fmla="*/ 2028489 h 2028489"/>
            </a:gdLst>
            <a:ahLst/>
            <a:cxnLst>
              <a:cxn ang="0">
                <a:pos x="connsiteX0" y="connsiteY0"/>
              </a:cxn>
              <a:cxn ang="0">
                <a:pos x="connsiteX1" y="connsiteY1"/>
              </a:cxn>
              <a:cxn ang="0">
                <a:pos x="connsiteX2" y="connsiteY2"/>
              </a:cxn>
              <a:cxn ang="0">
                <a:pos x="connsiteX3" y="connsiteY3"/>
              </a:cxn>
            </a:cxnLst>
            <a:rect l="l" t="t" r="r" b="b"/>
            <a:pathLst>
              <a:path w="2722390" h="2028489">
                <a:moveTo>
                  <a:pt x="0" y="0"/>
                </a:moveTo>
                <a:lnTo>
                  <a:pt x="2722390" y="0"/>
                </a:lnTo>
                <a:lnTo>
                  <a:pt x="2722390" y="2028489"/>
                </a:lnTo>
                <a:lnTo>
                  <a:pt x="0" y="2028489"/>
                </a:ln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9" name="Footer Placeholder 4">
            <a:extLst>
              <a:ext uri="{FF2B5EF4-FFF2-40B4-BE49-F238E27FC236}">
                <a16:creationId xmlns:a16="http://schemas.microsoft.com/office/drawing/2014/main" id="{9B594F47-AA81-40A5-AA32-6FDDCE0189FF}"/>
              </a:ext>
            </a:extLst>
          </p:cNvPr>
          <p:cNvSpPr>
            <a:spLocks noGrp="1"/>
          </p:cNvSpPr>
          <p:nvPr>
            <p:ph type="ftr" sz="quarter" idx="3"/>
          </p:nvPr>
        </p:nvSpPr>
        <p:spPr>
          <a:xfrm>
            <a:off x="555084" y="6441458"/>
            <a:ext cx="1731442" cy="365125"/>
          </a:xfrm>
          <a:prstGeom prst="rect">
            <a:avLst/>
          </a:prstGeom>
        </p:spPr>
        <p:txBody>
          <a:bodyPr vert="horz" lIns="91440" tIns="45720" rIns="91440" bIns="45720" rtlCol="0" anchor="ctr"/>
          <a:lstStyle>
            <a:lvl1pPr algn="l">
              <a:defRPr sz="1200" i="0">
                <a:solidFill>
                  <a:schemeClr val="tx1"/>
                </a:solidFill>
                <a:latin typeface="+mn-lt"/>
              </a:defRPr>
            </a:lvl1pPr>
          </a:lstStyle>
          <a:p>
            <a:endParaRPr lang="en-US"/>
          </a:p>
        </p:txBody>
      </p:sp>
    </p:spTree>
    <p:extLst>
      <p:ext uri="{BB962C8B-B14F-4D97-AF65-F5344CB8AC3E}">
        <p14:creationId xmlns:p14="http://schemas.microsoft.com/office/powerpoint/2010/main" val="2438831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4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1AAEC87-6A77-4DA0-9521-2E8AE4A3F171}"/>
              </a:ext>
            </a:extLst>
          </p:cNvPr>
          <p:cNvSpPr>
            <a:spLocks noGrp="1"/>
          </p:cNvSpPr>
          <p:nvPr>
            <p:ph type="pic" sz="quarter" idx="26"/>
          </p:nvPr>
        </p:nvSpPr>
        <p:spPr>
          <a:xfrm>
            <a:off x="3833913" y="246843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16" name="Picture Placeholder 15">
            <a:extLst>
              <a:ext uri="{FF2B5EF4-FFF2-40B4-BE49-F238E27FC236}">
                <a16:creationId xmlns:a16="http://schemas.microsoft.com/office/drawing/2014/main" id="{FE89E479-C3EF-4B41-A032-1FE959D39FDF}"/>
              </a:ext>
            </a:extLst>
          </p:cNvPr>
          <p:cNvSpPr>
            <a:spLocks noGrp="1"/>
          </p:cNvSpPr>
          <p:nvPr>
            <p:ph type="pic" sz="quarter" idx="27"/>
          </p:nvPr>
        </p:nvSpPr>
        <p:spPr>
          <a:xfrm>
            <a:off x="6420231" y="246425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17" name="Picture Placeholder 16">
            <a:extLst>
              <a:ext uri="{FF2B5EF4-FFF2-40B4-BE49-F238E27FC236}">
                <a16:creationId xmlns:a16="http://schemas.microsoft.com/office/drawing/2014/main" id="{C139CD5D-D7C2-4562-8B0C-FA4F373A1EBB}"/>
              </a:ext>
            </a:extLst>
          </p:cNvPr>
          <p:cNvSpPr>
            <a:spLocks noGrp="1"/>
          </p:cNvSpPr>
          <p:nvPr>
            <p:ph type="pic" sz="quarter" idx="28"/>
          </p:nvPr>
        </p:nvSpPr>
        <p:spPr>
          <a:xfrm>
            <a:off x="9006549" y="246007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14" name="Picture Placeholder 13">
            <a:extLst>
              <a:ext uri="{FF2B5EF4-FFF2-40B4-BE49-F238E27FC236}">
                <a16:creationId xmlns:a16="http://schemas.microsoft.com/office/drawing/2014/main" id="{9F6ECB1D-F7F5-4AE3-B45D-FFAA8D3C1D4B}"/>
              </a:ext>
            </a:extLst>
          </p:cNvPr>
          <p:cNvSpPr>
            <a:spLocks noGrp="1"/>
          </p:cNvSpPr>
          <p:nvPr>
            <p:ph type="pic" sz="quarter" idx="20"/>
          </p:nvPr>
        </p:nvSpPr>
        <p:spPr>
          <a:xfrm>
            <a:off x="1247595" y="2472611"/>
            <a:ext cx="1937858" cy="1937858"/>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txBody>
          <a:bodyPr wrap="square" anchor="ctr">
            <a:noAutofit/>
          </a:bodyPr>
          <a:lstStyle>
            <a:lvl1pPr marL="0" indent="0" algn="ctr">
              <a:buNone/>
              <a:defRPr sz="1200"/>
            </a:lvl1pPr>
          </a:lstStyle>
          <a:p>
            <a:endParaRPr lang="en-US"/>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p:txBody>
          <a:bodyPr/>
          <a:lstStyle/>
          <a:p>
            <a:endParaRPr lang="en-US"/>
          </a:p>
        </p:txBody>
      </p:sp>
      <p:sp>
        <p:nvSpPr>
          <p:cNvPr id="2" name="Title 1">
            <a:extLst>
              <a:ext uri="{FF2B5EF4-FFF2-40B4-BE49-F238E27FC236}">
                <a16:creationId xmlns:a16="http://schemas.microsoft.com/office/drawing/2014/main" id="{8D807171-0AA6-1B46-AB2A-F11A7FDCF22B}"/>
              </a:ext>
            </a:extLst>
          </p:cNvPr>
          <p:cNvSpPr>
            <a:spLocks noGrp="1"/>
          </p:cNvSpPr>
          <p:nvPr>
            <p:ph type="title"/>
          </p:nvPr>
        </p:nvSpPr>
        <p:spPr>
          <a:xfrm>
            <a:off x="838200" y="365125"/>
            <a:ext cx="10515600" cy="1325563"/>
          </a:xfrm>
          <a:prstGeom prst="rect">
            <a:avLst/>
          </a:prstGeom>
        </p:spPr>
        <p:txBody>
          <a:bodyPr anchor="ct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266228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D48D4327-28F5-4D98-AFD3-019C6E594BC9}"/>
              </a:ext>
            </a:extLst>
          </p:cNvPr>
          <p:cNvSpPr>
            <a:spLocks noGrp="1"/>
          </p:cNvSpPr>
          <p:nvPr>
            <p:ph type="pic" sz="quarter" idx="26"/>
          </p:nvPr>
        </p:nvSpPr>
        <p:spPr>
          <a:xfrm>
            <a:off x="3628811"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4" name="Picture Placeholder 23">
            <a:extLst>
              <a:ext uri="{FF2B5EF4-FFF2-40B4-BE49-F238E27FC236}">
                <a16:creationId xmlns:a16="http://schemas.microsoft.com/office/drawing/2014/main" id="{E1AC9274-1BBD-427F-B497-FF1C8CAB8F30}"/>
              </a:ext>
            </a:extLst>
          </p:cNvPr>
          <p:cNvSpPr>
            <a:spLocks noGrp="1"/>
          </p:cNvSpPr>
          <p:nvPr>
            <p:ph type="pic" sz="quarter" idx="27"/>
          </p:nvPr>
        </p:nvSpPr>
        <p:spPr>
          <a:xfrm>
            <a:off x="6415907"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5" name="Picture Placeholder 24">
            <a:extLst>
              <a:ext uri="{FF2B5EF4-FFF2-40B4-BE49-F238E27FC236}">
                <a16:creationId xmlns:a16="http://schemas.microsoft.com/office/drawing/2014/main" id="{3C982979-062B-46C1-A9BD-E20B26B384A6}"/>
              </a:ext>
            </a:extLst>
          </p:cNvPr>
          <p:cNvSpPr>
            <a:spLocks noGrp="1"/>
          </p:cNvSpPr>
          <p:nvPr>
            <p:ph type="pic" sz="quarter" idx="28"/>
          </p:nvPr>
        </p:nvSpPr>
        <p:spPr>
          <a:xfrm>
            <a:off x="9203003"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2" name="Picture Placeholder 21">
            <a:extLst>
              <a:ext uri="{FF2B5EF4-FFF2-40B4-BE49-F238E27FC236}">
                <a16:creationId xmlns:a16="http://schemas.microsoft.com/office/drawing/2014/main" id="{F0D159D6-73D8-4634-91AF-DA6E4FECD879}"/>
              </a:ext>
            </a:extLst>
          </p:cNvPr>
          <p:cNvSpPr>
            <a:spLocks noGrp="1"/>
          </p:cNvSpPr>
          <p:nvPr>
            <p:ph type="pic" sz="quarter" idx="20"/>
          </p:nvPr>
        </p:nvSpPr>
        <p:spPr>
          <a:xfrm>
            <a:off x="841715" y="2287554"/>
            <a:ext cx="2147283" cy="2298980"/>
          </a:xfrm>
          <a:custGeom>
            <a:avLst/>
            <a:gdLst>
              <a:gd name="connsiteX0" fmla="*/ 0 w 2147283"/>
              <a:gd name="connsiteY0" fmla="*/ 0 h 2298980"/>
              <a:gd name="connsiteX1" fmla="*/ 2147283 w 2147283"/>
              <a:gd name="connsiteY1" fmla="*/ 0 h 2298980"/>
              <a:gd name="connsiteX2" fmla="*/ 2147283 w 2147283"/>
              <a:gd name="connsiteY2" fmla="*/ 2298980 h 2298980"/>
              <a:gd name="connsiteX3" fmla="*/ 0 w 2147283"/>
              <a:gd name="connsiteY3" fmla="*/ 2298980 h 2298980"/>
            </a:gdLst>
            <a:ahLst/>
            <a:cxnLst>
              <a:cxn ang="0">
                <a:pos x="connsiteX0" y="connsiteY0"/>
              </a:cxn>
              <a:cxn ang="0">
                <a:pos x="connsiteX1" y="connsiteY1"/>
              </a:cxn>
              <a:cxn ang="0">
                <a:pos x="connsiteX2" y="connsiteY2"/>
              </a:cxn>
              <a:cxn ang="0">
                <a:pos x="connsiteX3" y="connsiteY3"/>
              </a:cxn>
            </a:cxnLst>
            <a:rect l="l" t="t" r="r" b="b"/>
            <a:pathLst>
              <a:path w="2147283" h="2298980">
                <a:moveTo>
                  <a:pt x="0" y="0"/>
                </a:moveTo>
                <a:lnTo>
                  <a:pt x="2147283" y="0"/>
                </a:lnTo>
                <a:lnTo>
                  <a:pt x="2147283" y="2298980"/>
                </a:lnTo>
                <a:lnTo>
                  <a:pt x="0" y="229898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1574623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6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9BA1B33-9B8E-4367-AED7-FD50201073F5}"/>
              </a:ext>
            </a:extLst>
          </p:cNvPr>
          <p:cNvSpPr>
            <a:spLocks noGrp="1"/>
          </p:cNvSpPr>
          <p:nvPr>
            <p:ph type="pic" sz="quarter" idx="26"/>
          </p:nvPr>
        </p:nvSpPr>
        <p:spPr>
          <a:xfrm>
            <a:off x="3711935"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EDCBCABC-822C-4DD6-A312-FEC3DA01ED46}"/>
              </a:ext>
            </a:extLst>
          </p:cNvPr>
          <p:cNvSpPr>
            <a:spLocks noGrp="1"/>
          </p:cNvSpPr>
          <p:nvPr>
            <p:ph type="pic" sz="quarter" idx="27"/>
          </p:nvPr>
        </p:nvSpPr>
        <p:spPr>
          <a:xfrm>
            <a:off x="6288197"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AFCD5707-5094-4D61-8582-FAE1F78BDCEA}"/>
              </a:ext>
            </a:extLst>
          </p:cNvPr>
          <p:cNvSpPr>
            <a:spLocks noGrp="1"/>
          </p:cNvSpPr>
          <p:nvPr>
            <p:ph type="pic" sz="quarter" idx="28"/>
          </p:nvPr>
        </p:nvSpPr>
        <p:spPr>
          <a:xfrm>
            <a:off x="8864460"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D2194473-16F5-476D-8AFC-138175D1938E}"/>
              </a:ext>
            </a:extLst>
          </p:cNvPr>
          <p:cNvSpPr>
            <a:spLocks noGrp="1"/>
          </p:cNvSpPr>
          <p:nvPr>
            <p:ph type="pic" sz="quarter" idx="20"/>
          </p:nvPr>
        </p:nvSpPr>
        <p:spPr>
          <a:xfrm>
            <a:off x="1135673" y="2211292"/>
            <a:ext cx="2191871" cy="2581835"/>
          </a:xfrm>
          <a:custGeom>
            <a:avLst/>
            <a:gdLst>
              <a:gd name="connsiteX0" fmla="*/ 0 w 2191871"/>
              <a:gd name="connsiteY0" fmla="*/ 0 h 2581835"/>
              <a:gd name="connsiteX1" fmla="*/ 2191871 w 2191871"/>
              <a:gd name="connsiteY1" fmla="*/ 0 h 2581835"/>
              <a:gd name="connsiteX2" fmla="*/ 2191871 w 2191871"/>
              <a:gd name="connsiteY2" fmla="*/ 2581835 h 2581835"/>
              <a:gd name="connsiteX3" fmla="*/ 0 w 2191871"/>
              <a:gd name="connsiteY3" fmla="*/ 2581835 h 2581835"/>
            </a:gdLst>
            <a:ahLst/>
            <a:cxnLst>
              <a:cxn ang="0">
                <a:pos x="connsiteX0" y="connsiteY0"/>
              </a:cxn>
              <a:cxn ang="0">
                <a:pos x="connsiteX1" y="connsiteY1"/>
              </a:cxn>
              <a:cxn ang="0">
                <a:pos x="connsiteX2" y="connsiteY2"/>
              </a:cxn>
              <a:cxn ang="0">
                <a:pos x="connsiteX3" y="connsiteY3"/>
              </a:cxn>
            </a:cxnLst>
            <a:rect l="l" t="t" r="r" b="b"/>
            <a:pathLst>
              <a:path w="2191871" h="2581835">
                <a:moveTo>
                  <a:pt x="0" y="0"/>
                </a:moveTo>
                <a:lnTo>
                  <a:pt x="2191871" y="0"/>
                </a:lnTo>
                <a:lnTo>
                  <a:pt x="2191871" y="2581835"/>
                </a:lnTo>
                <a:lnTo>
                  <a:pt x="0" y="2581835"/>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5" name="Footer Placeholder 4">
            <a:extLst>
              <a:ext uri="{FF2B5EF4-FFF2-40B4-BE49-F238E27FC236}">
                <a16:creationId xmlns:a16="http://schemas.microsoft.com/office/drawing/2014/main" id="{4CBE4E1A-1F66-468C-B466-33CD16313B51}"/>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3817846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Title Slide-dandelion">
    <p:spTree>
      <p:nvGrpSpPr>
        <p:cNvPr id="1" name=""/>
        <p:cNvGrpSpPr/>
        <p:nvPr/>
      </p:nvGrpSpPr>
      <p:grpSpPr>
        <a:xfrm>
          <a:off x="0" y="0"/>
          <a:ext cx="0" cy="0"/>
          <a:chOff x="0" y="0"/>
          <a:chExt cx="0" cy="0"/>
        </a:xfrm>
      </p:grpSpPr>
      <p:pic>
        <p:nvPicPr>
          <p:cNvPr id="13" name="Picture 1"/>
          <p:cNvPicPr>
            <a:picLocks noChangeAspect="1"/>
          </p:cNvPicPr>
          <p:nvPr userDrawn="1"/>
        </p:nvPicPr>
        <p:blipFill>
          <a:blip r:embed="rId2" cstate="print">
            <a:extLst>
              <a:ext uri="{28A0092B-C50C-407E-A947-70E740481C1C}">
                <a14:useLocalDpi xmlns:a14="http://schemas.microsoft.com/office/drawing/2010/main" val="0"/>
              </a:ext>
            </a:extLst>
          </a:blip>
          <a:srcRect t="32870" b="33797"/>
          <a:stretch>
            <a:fillRect/>
          </a:stretch>
        </p:blipFill>
        <p:spPr bwMode="auto">
          <a:xfrm>
            <a:off x="0" y="0"/>
            <a:ext cx="12192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a:xfrm>
            <a:off x="0" y="3061368"/>
            <a:ext cx="12192000" cy="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3E7BA28-BA77-1745-B40D-2CB164A4199F}"/>
              </a:ext>
            </a:extLst>
          </p:cNvPr>
          <p:cNvSpPr>
            <a:spLocks noGrp="1"/>
          </p:cNvSpPr>
          <p:nvPr>
            <p:ph type="ctrTitle"/>
          </p:nvPr>
        </p:nvSpPr>
        <p:spPr>
          <a:xfrm>
            <a:off x="1523889" y="4704889"/>
            <a:ext cx="8682165" cy="784569"/>
          </a:xfrm>
        </p:spPr>
        <p:txBody>
          <a:bodyPr vert="horz" wrap="square" lIns="0" tIns="45720" rIns="91440" bIns="0" rtlCol="0" anchor="b" anchorCtr="0">
            <a:noAutofit/>
          </a:bodyPr>
          <a:lstStyle>
            <a:lvl1pPr>
              <a:lnSpc>
                <a:spcPct val="90000"/>
              </a:lnSpc>
              <a:defRPr lang="en-US" sz="4000">
                <a:solidFill>
                  <a:schemeClr val="accent1"/>
                </a:solidFill>
              </a:defRPr>
            </a:lvl1pPr>
          </a:lstStyle>
          <a:p>
            <a:pPr marL="0" lvl="0"/>
            <a:r>
              <a:rPr lang="en-US"/>
              <a:t>Click to edit Master title style</a:t>
            </a:r>
          </a:p>
        </p:txBody>
      </p:sp>
      <p:sp>
        <p:nvSpPr>
          <p:cNvPr id="10" name="Subtitle 2">
            <a:extLst>
              <a:ext uri="{FF2B5EF4-FFF2-40B4-BE49-F238E27FC236}">
                <a16:creationId xmlns:a16="http://schemas.microsoft.com/office/drawing/2014/main" id="{D863D706-4D12-8146-B941-11CAD37F6D7D}"/>
              </a:ext>
            </a:extLst>
          </p:cNvPr>
          <p:cNvSpPr>
            <a:spLocks noGrp="1"/>
          </p:cNvSpPr>
          <p:nvPr>
            <p:ph type="subTitle" idx="1"/>
          </p:nvPr>
        </p:nvSpPr>
        <p:spPr>
          <a:xfrm>
            <a:off x="1523889" y="5565775"/>
            <a:ext cx="4910763" cy="243656"/>
          </a:xfrm>
        </p:spPr>
        <p:txBody>
          <a:bodyPr vert="horz" wrap="square" lIns="0" tIns="45720" rIns="91440" bIns="0" rtlCol="0">
            <a:spAutoFit/>
          </a:bodyPr>
          <a:lstStyle>
            <a:lvl1pPr>
              <a:defRPr lang="en-US" sz="1400">
                <a:solidFill>
                  <a:schemeClr val="bg2">
                    <a:lumMod val="75000"/>
                  </a:schemeClr>
                </a:solidFill>
              </a:defRPr>
            </a:lvl1pPr>
          </a:lstStyle>
          <a:p>
            <a:pPr lvl="0"/>
            <a:r>
              <a:rPr lang="en-US"/>
              <a:t>Click to edit Master subtitle style</a:t>
            </a:r>
          </a:p>
        </p:txBody>
      </p:sp>
      <p:pic>
        <p:nvPicPr>
          <p:cNvPr id="3" name="Picture 2">
            <a:extLst>
              <a:ext uri="{FF2B5EF4-FFF2-40B4-BE49-F238E27FC236}">
                <a16:creationId xmlns:a16="http://schemas.microsoft.com/office/drawing/2014/main" id="{63883ED6-633C-DFB1-2215-97B9409F9A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9510" y="3475372"/>
            <a:ext cx="2222500" cy="838200"/>
          </a:xfrm>
          <a:prstGeom prst="rect">
            <a:avLst/>
          </a:prstGeom>
        </p:spPr>
      </p:pic>
    </p:spTree>
    <p:extLst>
      <p:ext uri="{BB962C8B-B14F-4D97-AF65-F5344CB8AC3E}">
        <p14:creationId xmlns:p14="http://schemas.microsoft.com/office/powerpoint/2010/main" val="348975688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Column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F48434-E822-421B-BFB3-FF8ECC6C50CF}"/>
              </a:ext>
            </a:extLst>
          </p:cNvPr>
          <p:cNvSpPr>
            <a:spLocks noGrp="1"/>
          </p:cNvSpPr>
          <p:nvPr>
            <p:ph type="ftr" sz="quarter" idx="11"/>
          </p:nvPr>
        </p:nvSpPr>
        <p:spPr/>
        <p:txBody>
          <a:bodyPr/>
          <a:lstStyle/>
          <a:p>
            <a:endParaRPr lang="en-US"/>
          </a:p>
        </p:txBody>
      </p:sp>
      <p:sp>
        <p:nvSpPr>
          <p:cNvPr id="6" name="Title 1">
            <a:extLst>
              <a:ext uri="{FF2B5EF4-FFF2-40B4-BE49-F238E27FC236}">
                <a16:creationId xmlns:a16="http://schemas.microsoft.com/office/drawing/2014/main" id="{A2C0836F-53AB-424B-A3D8-0E7F086E7E36}"/>
              </a:ext>
            </a:extLst>
          </p:cNvPr>
          <p:cNvSpPr>
            <a:spLocks noGrp="1"/>
          </p:cNvSpPr>
          <p:nvPr>
            <p:ph type="title"/>
          </p:nvPr>
        </p:nvSpPr>
        <p:spPr>
          <a:xfrm>
            <a:off x="555084" y="363912"/>
            <a:ext cx="11081950" cy="1231208"/>
          </a:xfrm>
        </p:spPr>
        <p:txBody>
          <a:bodyPr anchor="ctr"/>
          <a:lstStyle>
            <a:lvl1pPr>
              <a:defRPr sz="4000">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BC61B191-F26B-D745-8990-152DDBCF10D8}"/>
              </a:ext>
            </a:extLst>
          </p:cNvPr>
          <p:cNvSpPr>
            <a:spLocks noGrp="1"/>
          </p:cNvSpPr>
          <p:nvPr>
            <p:ph idx="1" hasCustomPrompt="1"/>
          </p:nvPr>
        </p:nvSpPr>
        <p:spPr>
          <a:xfrm>
            <a:off x="555083" y="1820174"/>
            <a:ext cx="5250494" cy="4346330"/>
          </a:xfrm>
        </p:spPr>
        <p:txBody>
          <a:bodyPr/>
          <a:lstStyle>
            <a:lvl1pPr marL="0" indent="0">
              <a:lnSpc>
                <a:spcPct val="120000"/>
              </a:lnSpc>
              <a:spcBef>
                <a:spcPts val="0"/>
              </a:spcBef>
              <a:spcAft>
                <a:spcPts val="600"/>
              </a:spcAft>
              <a:buNone/>
              <a:defRPr sz="2400">
                <a:solidFill>
                  <a:schemeClr val="bg1"/>
                </a:solidFill>
                <a:latin typeface="+mj-lt"/>
              </a:defRPr>
            </a:lvl1pPr>
            <a:lvl2pPr marL="171450" indent="-161925">
              <a:lnSpc>
                <a:spcPct val="100000"/>
              </a:lnSpc>
              <a:spcBef>
                <a:spcPts val="0"/>
              </a:spcBef>
              <a:spcAft>
                <a:spcPts val="600"/>
              </a:spcAft>
              <a:tabLst/>
              <a:defRPr sz="2000">
                <a:solidFill>
                  <a:schemeClr val="bg2">
                    <a:lumMod val="90000"/>
                  </a:schemeClr>
                </a:solidFill>
              </a:defRPr>
            </a:lvl2pPr>
            <a:lvl3pPr marL="457200" indent="-182880">
              <a:lnSpc>
                <a:spcPct val="100000"/>
              </a:lnSpc>
              <a:spcBef>
                <a:spcPts val="0"/>
              </a:spcBef>
              <a:spcAft>
                <a:spcPts val="600"/>
              </a:spcAft>
              <a:buFont typeface="Courier New" panose="02070309020205020404" pitchFamily="49" charset="0"/>
              <a:buChar char="o"/>
              <a:tabLst/>
              <a:defRPr sz="1800">
                <a:solidFill>
                  <a:schemeClr val="bg2">
                    <a:lumMod val="90000"/>
                  </a:schemeClr>
                </a:solidFill>
              </a:defRPr>
            </a:lvl3pPr>
            <a:lvl4pPr marL="685800" indent="-182880">
              <a:lnSpc>
                <a:spcPct val="100000"/>
              </a:lnSpc>
              <a:spcAft>
                <a:spcPts val="600"/>
              </a:spcAft>
              <a:tabLst/>
              <a:defRPr sz="1600">
                <a:solidFill>
                  <a:schemeClr val="bg2">
                    <a:lumMod val="90000"/>
                  </a:schemeClr>
                </a:solidFill>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ECC72025-667C-454A-8422-FF6ADA473F29}"/>
              </a:ext>
            </a:extLst>
          </p:cNvPr>
          <p:cNvSpPr>
            <a:spLocks noGrp="1"/>
          </p:cNvSpPr>
          <p:nvPr>
            <p:ph idx="13" hasCustomPrompt="1"/>
          </p:nvPr>
        </p:nvSpPr>
        <p:spPr>
          <a:xfrm>
            <a:off x="6386423" y="1820174"/>
            <a:ext cx="5250494" cy="4346330"/>
          </a:xfrm>
        </p:spPr>
        <p:txBody>
          <a:bodyPr/>
          <a:lstStyle>
            <a:lvl1pPr marL="0" indent="0">
              <a:lnSpc>
                <a:spcPct val="120000"/>
              </a:lnSpc>
              <a:spcBef>
                <a:spcPts val="0"/>
              </a:spcBef>
              <a:spcAft>
                <a:spcPts val="600"/>
              </a:spcAft>
              <a:buNone/>
              <a:defRPr sz="2400">
                <a:solidFill>
                  <a:schemeClr val="bg1"/>
                </a:solidFill>
                <a:latin typeface="+mj-lt"/>
              </a:defRPr>
            </a:lvl1pPr>
            <a:lvl2pPr marL="171450" indent="-161925">
              <a:lnSpc>
                <a:spcPct val="100000"/>
              </a:lnSpc>
              <a:spcBef>
                <a:spcPts val="0"/>
              </a:spcBef>
              <a:spcAft>
                <a:spcPts val="600"/>
              </a:spcAft>
              <a:tabLst/>
              <a:defRPr sz="2000">
                <a:solidFill>
                  <a:schemeClr val="bg2">
                    <a:lumMod val="90000"/>
                  </a:schemeClr>
                </a:solidFill>
              </a:defRPr>
            </a:lvl2pPr>
            <a:lvl3pPr marL="457200" indent="-182880">
              <a:lnSpc>
                <a:spcPct val="100000"/>
              </a:lnSpc>
              <a:spcBef>
                <a:spcPts val="0"/>
              </a:spcBef>
              <a:spcAft>
                <a:spcPts val="600"/>
              </a:spcAft>
              <a:buFont typeface="Courier New" panose="02070309020205020404" pitchFamily="49" charset="0"/>
              <a:buChar char="o"/>
              <a:tabLst/>
              <a:defRPr sz="1800">
                <a:solidFill>
                  <a:schemeClr val="bg2">
                    <a:lumMod val="90000"/>
                  </a:schemeClr>
                </a:solidFill>
              </a:defRPr>
            </a:lvl3pPr>
            <a:lvl4pPr marL="685800" indent="-182880">
              <a:lnSpc>
                <a:spcPct val="100000"/>
              </a:lnSpc>
              <a:spcAft>
                <a:spcPts val="600"/>
              </a:spcAft>
              <a:tabLst/>
              <a:defRPr sz="1600">
                <a:solidFill>
                  <a:schemeClr val="bg2">
                    <a:lumMod val="90000"/>
                  </a:schemeClr>
                </a:solidFill>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4659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0">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69E9B52-412A-9548-99A8-F51405C81176}"/>
              </a:ext>
            </a:extLst>
          </p:cNvPr>
          <p:cNvSpPr>
            <a:spLocks noGrp="1"/>
          </p:cNvSpPr>
          <p:nvPr>
            <p:ph type="title"/>
          </p:nvPr>
        </p:nvSpPr>
        <p:spPr>
          <a:xfrm>
            <a:off x="555084" y="363912"/>
            <a:ext cx="11081950" cy="1231208"/>
          </a:xfrm>
        </p:spPr>
        <p:txBody>
          <a:bodyPr anchor="ct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810204857"/>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72EADBF-6BA1-CC46-A9F1-1AD9DDE6CD53}"/>
              </a:ext>
            </a:extLst>
          </p:cNvPr>
          <p:cNvSpPr>
            <a:spLocks noGrp="1"/>
          </p:cNvSpPr>
          <p:nvPr>
            <p:ph type="ftr" sz="quarter" idx="3"/>
          </p:nvPr>
        </p:nvSpPr>
        <p:spPr>
          <a:xfrm>
            <a:off x="555084" y="6421120"/>
            <a:ext cx="1731442" cy="436880"/>
          </a:xfrm>
          <a:prstGeom prst="rect">
            <a:avLst/>
          </a:prstGeom>
        </p:spPr>
        <p:txBody>
          <a:bodyPr vert="horz" lIns="91440" tIns="45720" rIns="91440" bIns="45720" rtlCol="0" anchor="ctr"/>
          <a:lstStyle>
            <a:lvl1pPr algn="l">
              <a:defRPr sz="1000" i="0">
                <a:solidFill>
                  <a:schemeClr val="tx1"/>
                </a:solidFill>
                <a:latin typeface="+mn-lt"/>
              </a:defRPr>
            </a:lvl1pPr>
          </a:lstStyle>
          <a:p>
            <a:endParaRPr lang="en-US"/>
          </a:p>
        </p:txBody>
      </p:sp>
    </p:spTree>
    <p:extLst>
      <p:ext uri="{BB962C8B-B14F-4D97-AF65-F5344CB8AC3E}">
        <p14:creationId xmlns:p14="http://schemas.microsoft.com/office/powerpoint/2010/main" val="3216829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E39A45C-365C-42D8-A55A-F1C666A7FFCD}"/>
              </a:ext>
            </a:extLst>
          </p:cNvPr>
          <p:cNvSpPr>
            <a:spLocks noGrp="1"/>
          </p:cNvSpPr>
          <p:nvPr>
            <p:ph type="pic" sz="quarter" idx="13"/>
          </p:nvPr>
        </p:nvSpPr>
        <p:spPr>
          <a:xfrm>
            <a:off x="0" y="0"/>
            <a:ext cx="12192000" cy="3095898"/>
          </a:xfrm>
          <a:prstGeom prst="rect">
            <a:avLst/>
          </a:prstGeom>
          <a:solidFill>
            <a:schemeClr val="bg1">
              <a:lumMod val="95000"/>
            </a:schemeClr>
          </a:solidFill>
          <a:ln>
            <a:noFill/>
          </a:ln>
        </p:spPr>
        <p:txBody>
          <a:bodyPr anchor="ctr"/>
          <a:lstStyle>
            <a:lvl1pPr marL="0" indent="0" algn="ctr">
              <a:buNone/>
              <a:defRPr sz="2400"/>
            </a:lvl1pPr>
          </a:lstStyle>
          <a:p>
            <a:endParaRPr lang="en-US"/>
          </a:p>
        </p:txBody>
      </p:sp>
      <p:sp>
        <p:nvSpPr>
          <p:cNvPr id="4" name="Footer Placeholder 3">
            <a:extLst>
              <a:ext uri="{FF2B5EF4-FFF2-40B4-BE49-F238E27FC236}">
                <a16:creationId xmlns:a16="http://schemas.microsoft.com/office/drawing/2014/main" id="{01B6236F-C39D-4F41-A5BC-681A930A47E2}"/>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2541538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D03F3CD-DAC7-4724-9084-FA304122961E}"/>
              </a:ext>
            </a:extLst>
          </p:cNvPr>
          <p:cNvSpPr>
            <a:spLocks noGrp="1"/>
          </p:cNvSpPr>
          <p:nvPr>
            <p:ph type="pic" sz="quarter" idx="13"/>
          </p:nvPr>
        </p:nvSpPr>
        <p:spPr>
          <a:xfrm>
            <a:off x="0" y="12083"/>
            <a:ext cx="4399669" cy="6429375"/>
          </a:xfrm>
          <a:custGeom>
            <a:avLst/>
            <a:gdLst>
              <a:gd name="connsiteX0" fmla="*/ 0 w 4399669"/>
              <a:gd name="connsiteY0" fmla="*/ 0 h 6429375"/>
              <a:gd name="connsiteX1" fmla="*/ 4399669 w 4399669"/>
              <a:gd name="connsiteY1" fmla="*/ 0 h 6429375"/>
              <a:gd name="connsiteX2" fmla="*/ 2275793 w 4399669"/>
              <a:gd name="connsiteY2" fmla="*/ 6417652 h 6429375"/>
              <a:gd name="connsiteX3" fmla="*/ 0 w 4399669"/>
              <a:gd name="connsiteY3" fmla="*/ 6429375 h 6429375"/>
            </a:gdLst>
            <a:ahLst/>
            <a:cxnLst>
              <a:cxn ang="0">
                <a:pos x="connsiteX0" y="connsiteY0"/>
              </a:cxn>
              <a:cxn ang="0">
                <a:pos x="connsiteX1" y="connsiteY1"/>
              </a:cxn>
              <a:cxn ang="0">
                <a:pos x="connsiteX2" y="connsiteY2"/>
              </a:cxn>
              <a:cxn ang="0">
                <a:pos x="connsiteX3" y="connsiteY3"/>
              </a:cxn>
            </a:cxnLst>
            <a:rect l="l" t="t" r="r" b="b"/>
            <a:pathLst>
              <a:path w="4399669" h="6429375">
                <a:moveTo>
                  <a:pt x="0" y="0"/>
                </a:moveTo>
                <a:lnTo>
                  <a:pt x="4399669" y="0"/>
                </a:lnTo>
                <a:lnTo>
                  <a:pt x="2275793" y="6417652"/>
                </a:lnTo>
                <a:lnTo>
                  <a:pt x="0" y="6429375"/>
                </a:lnTo>
                <a:close/>
              </a:path>
            </a:pathLst>
          </a:custGeom>
          <a:solidFill>
            <a:schemeClr val="bg1">
              <a:lumMod val="95000"/>
            </a:schemeClr>
          </a:solidFill>
          <a:ln>
            <a:noFill/>
          </a:ln>
        </p:spPr>
        <p:txBody>
          <a:bodyPr wrap="square">
            <a:noAutofit/>
          </a:bodyPr>
          <a:lstStyle>
            <a:lvl1pPr>
              <a:defRPr sz="2400"/>
            </a:lvl1pPr>
          </a:lstStyle>
          <a:p>
            <a:endParaRPr lang="en-US"/>
          </a:p>
        </p:txBody>
      </p:sp>
      <p:sp>
        <p:nvSpPr>
          <p:cNvPr id="4" name="Footer Placeholder 3">
            <a:extLst>
              <a:ext uri="{FF2B5EF4-FFF2-40B4-BE49-F238E27FC236}">
                <a16:creationId xmlns:a16="http://schemas.microsoft.com/office/drawing/2014/main" id="{01B6236F-C39D-4F41-A5BC-681A930A47E2}"/>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12706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E39A45C-365C-42D8-A55A-F1C666A7FFCD}"/>
              </a:ext>
            </a:extLst>
          </p:cNvPr>
          <p:cNvSpPr>
            <a:spLocks noGrp="1"/>
          </p:cNvSpPr>
          <p:nvPr>
            <p:ph type="pic" sz="quarter" idx="13"/>
          </p:nvPr>
        </p:nvSpPr>
        <p:spPr>
          <a:xfrm>
            <a:off x="0" y="0"/>
            <a:ext cx="12192000" cy="3980328"/>
          </a:xfrm>
          <a:prstGeom prst="rect">
            <a:avLst/>
          </a:prstGeom>
          <a:solidFill>
            <a:schemeClr val="bg1">
              <a:lumMod val="95000"/>
            </a:schemeClr>
          </a:solidFill>
          <a:ln>
            <a:noFill/>
          </a:ln>
        </p:spPr>
        <p:txBody>
          <a:bodyPr anchor="ctr"/>
          <a:lstStyle>
            <a:lvl1pPr marL="0" indent="0" algn="ctr">
              <a:buNone/>
              <a:defRPr sz="1600"/>
            </a:lvl1pPr>
          </a:lstStyle>
          <a:p>
            <a:endParaRPr lang="en-US"/>
          </a:p>
        </p:txBody>
      </p:sp>
      <p:sp>
        <p:nvSpPr>
          <p:cNvPr id="3" name="Footer Placeholder 2">
            <a:extLst>
              <a:ext uri="{FF2B5EF4-FFF2-40B4-BE49-F238E27FC236}">
                <a16:creationId xmlns:a16="http://schemas.microsoft.com/office/drawing/2014/main" id="{73362A10-3D67-4102-8018-1D585A82EB3A}"/>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0204028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02CD91-7F30-484D-8C59-6AFCEE924B51}"/>
              </a:ext>
            </a:extLst>
          </p:cNvPr>
          <p:cNvSpPr/>
          <p:nvPr userDrawn="1"/>
        </p:nvSpPr>
        <p:spPr>
          <a:xfrm>
            <a:off x="0" y="6430617"/>
            <a:ext cx="12192000" cy="438223"/>
          </a:xfrm>
          <a:prstGeom prst="rect">
            <a:avLst/>
          </a:prstGeom>
          <a:solidFill>
            <a:schemeClr val="tx1">
              <a:lumMod val="20000"/>
              <a:lumOff val="80000"/>
              <a:alpha val="1428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EDA75DD-0AD0-2248-B3B7-D1A9D7AD00EF}"/>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p:blipFill>
        <p:spPr>
          <a:xfrm>
            <a:off x="11221815" y="6529591"/>
            <a:ext cx="727363" cy="274320"/>
          </a:xfrm>
          <a:prstGeom prst="rect">
            <a:avLst/>
          </a:prstGeom>
        </p:spPr>
      </p:pic>
      <p:sp>
        <p:nvSpPr>
          <p:cNvPr id="5" name="Footer Placeholder 4">
            <a:extLst>
              <a:ext uri="{FF2B5EF4-FFF2-40B4-BE49-F238E27FC236}">
                <a16:creationId xmlns:a16="http://schemas.microsoft.com/office/drawing/2014/main" id="{F57DFC86-5C57-458F-9C92-28735DE82326}"/>
              </a:ext>
            </a:extLst>
          </p:cNvPr>
          <p:cNvSpPr>
            <a:spLocks noGrp="1"/>
          </p:cNvSpPr>
          <p:nvPr>
            <p:ph type="ftr" sz="quarter" idx="3"/>
          </p:nvPr>
        </p:nvSpPr>
        <p:spPr>
          <a:xfrm>
            <a:off x="555084" y="6441458"/>
            <a:ext cx="4213864" cy="416542"/>
          </a:xfrm>
          <a:prstGeom prst="rect">
            <a:avLst/>
          </a:prstGeom>
        </p:spPr>
        <p:txBody>
          <a:bodyPr vert="horz" lIns="91440" tIns="45720" rIns="91440" bIns="45720" rtlCol="0" anchor="ctr"/>
          <a:lstStyle>
            <a:lvl1pPr algn="l">
              <a:defRPr sz="900" i="0">
                <a:solidFill>
                  <a:schemeClr val="bg2"/>
                </a:solidFill>
                <a:latin typeface="+mn-lt"/>
              </a:defRPr>
            </a:lvl1pPr>
          </a:lstStyle>
          <a:p>
            <a:endParaRPr lang="en-US"/>
          </a:p>
        </p:txBody>
      </p:sp>
      <p:sp>
        <p:nvSpPr>
          <p:cNvPr id="6" name="Slide Number Placeholder 5">
            <a:extLst>
              <a:ext uri="{FF2B5EF4-FFF2-40B4-BE49-F238E27FC236}">
                <a16:creationId xmlns:a16="http://schemas.microsoft.com/office/drawing/2014/main" id="{71F47806-8A29-4A9E-8FD5-E4E3ADACC403}"/>
              </a:ext>
            </a:extLst>
          </p:cNvPr>
          <p:cNvSpPr>
            <a:spLocks noGrp="1"/>
          </p:cNvSpPr>
          <p:nvPr>
            <p:ph type="sldNum" sz="quarter" idx="4"/>
          </p:nvPr>
        </p:nvSpPr>
        <p:spPr>
          <a:xfrm>
            <a:off x="64217" y="6467165"/>
            <a:ext cx="357207" cy="365126"/>
          </a:xfrm>
          <a:prstGeom prst="rect">
            <a:avLst/>
          </a:prstGeom>
          <a:noFill/>
        </p:spPr>
        <p:txBody>
          <a:bodyPr vert="horz" lIns="0" tIns="0" rIns="0" bIns="0" rtlCol="0" anchor="ctr"/>
          <a:lstStyle>
            <a:lvl1pPr algn="ctr">
              <a:defRPr sz="1100">
                <a:solidFill>
                  <a:schemeClr val="accent1"/>
                </a:solidFill>
                <a:latin typeface="+mj-lt"/>
              </a:defRPr>
            </a:lvl1pPr>
          </a:lstStyle>
          <a:p>
            <a:fld id="{8C499CF0-C8E2-4E59-9052-1B24C1960F75}" type="slidenum">
              <a:rPr lang="en-US" smtClean="0"/>
              <a:pPr/>
              <a:t>‹#›</a:t>
            </a:fld>
            <a:endParaRPr lang="en-US"/>
          </a:p>
        </p:txBody>
      </p:sp>
      <p:cxnSp>
        <p:nvCxnSpPr>
          <p:cNvPr id="3" name="Straight Connector 2">
            <a:extLst>
              <a:ext uri="{FF2B5EF4-FFF2-40B4-BE49-F238E27FC236}">
                <a16:creationId xmlns:a16="http://schemas.microsoft.com/office/drawing/2014/main" id="{C0B3AD38-C2F9-194C-A9BA-3AB6B2F73870}"/>
              </a:ext>
            </a:extLst>
          </p:cNvPr>
          <p:cNvCxnSpPr/>
          <p:nvPr userDrawn="1"/>
        </p:nvCxnSpPr>
        <p:spPr>
          <a:xfrm>
            <a:off x="0" y="6424801"/>
            <a:ext cx="12192000" cy="0"/>
          </a:xfrm>
          <a:prstGeom prst="line">
            <a:avLst/>
          </a:prstGeom>
          <a:ln w="6350">
            <a:solidFill>
              <a:schemeClr val="bg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1383089"/>
      </p:ext>
    </p:extLst>
  </p:cSld>
  <p:clrMap bg1="lt1" tx1="dk1" bg2="lt2" tx2="dk2" accent1="accent1" accent2="accent2" accent3="accent3" accent4="accent4" accent5="accent5" accent6="accent6" hlink="hlink" folHlink="folHlink"/>
  <p:sldLayoutIdLst>
    <p:sldLayoutId id="2147483649" r:id="rId1"/>
    <p:sldLayoutId id="2147483745" r:id="rId2"/>
    <p:sldLayoutId id="2147483666" r:id="rId3"/>
    <p:sldLayoutId id="2147483746" r:id="rId4"/>
    <p:sldLayoutId id="2147483664" r:id="rId5"/>
    <p:sldLayoutId id="2147483655" r:id="rId6"/>
    <p:sldLayoutId id="2147483696" r:id="rId7"/>
    <p:sldLayoutId id="2147483732" r:id="rId8"/>
    <p:sldLayoutId id="2147483697" r:id="rId9"/>
    <p:sldLayoutId id="2147483702" r:id="rId10"/>
    <p:sldLayoutId id="2147483703" r:id="rId11"/>
    <p:sldLayoutId id="2147483704" r:id="rId12"/>
    <p:sldLayoutId id="2147483705" r:id="rId13"/>
    <p:sldLayoutId id="2147483706" r:id="rId14"/>
    <p:sldLayoutId id="2147483707" r:id="rId15"/>
    <p:sldLayoutId id="2147483708" r:id="rId16"/>
    <p:sldLayoutId id="2147483737" r:id="rId17"/>
    <p:sldLayoutId id="2147483701" r:id="rId18"/>
    <p:sldLayoutId id="2147483670" r:id="rId19"/>
    <p:sldLayoutId id="2147483709" r:id="rId20"/>
    <p:sldLayoutId id="2147483710" r:id="rId21"/>
    <p:sldLayoutId id="2147483712" r:id="rId22"/>
    <p:sldLayoutId id="2147483713" r:id="rId23"/>
    <p:sldLayoutId id="2147483714" r:id="rId24"/>
    <p:sldLayoutId id="2147483665" r:id="rId25"/>
    <p:sldLayoutId id="2147483741" r:id="rId26"/>
    <p:sldLayoutId id="2147483742" r:id="rId27"/>
    <p:sldLayoutId id="2147483733" r:id="rId28"/>
    <p:sldLayoutId id="2147483672" r:id="rId29"/>
    <p:sldLayoutId id="2147483673" r:id="rId30"/>
    <p:sldLayoutId id="2147483718" r:id="rId31"/>
    <p:sldLayoutId id="2147483719" r:id="rId32"/>
    <p:sldLayoutId id="2147483720" r:id="rId33"/>
    <p:sldLayoutId id="2147483748"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aptopmag.com/articles/install-manage-fonts-windows-10" TargetMode="External"/><Relationship Id="rId2" Type="http://schemas.openxmlformats.org/officeDocument/2006/relationships/hyperlink" Target="https://www.latofonts.com/download/lato2ofl-zip/"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customXml" Target="../ink/ink1.xml"/><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D179E4-B021-1A4D-BFB1-8C5329A1A547}"/>
              </a:ext>
            </a:extLst>
          </p:cNvPr>
          <p:cNvSpPr/>
          <p:nvPr/>
        </p:nvSpPr>
        <p:spPr>
          <a:xfrm>
            <a:off x="0" y="2731868"/>
            <a:ext cx="12192000" cy="4126132"/>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F37985A-D6A4-6E4D-94AA-0F49694CB7AE}"/>
              </a:ext>
            </a:extLst>
          </p:cNvPr>
          <p:cNvSpPr>
            <a:spLocks noGrp="1"/>
          </p:cNvSpPr>
          <p:nvPr>
            <p:ph type="title"/>
          </p:nvPr>
        </p:nvSpPr>
        <p:spPr>
          <a:xfrm>
            <a:off x="0" y="0"/>
            <a:ext cx="12192000" cy="2734056"/>
          </a:xfrm>
          <a:prstGeom prst="rect">
            <a:avLst/>
          </a:prstGeom>
          <a:solidFill>
            <a:schemeClr val="tx2"/>
          </a:solidFill>
          <a:effectLst>
            <a:outerShdw blurRad="355600" dist="50800" dir="5400000" algn="t" rotWithShape="0">
              <a:prstClr val="black">
                <a:alpha val="57000"/>
              </a:prstClr>
            </a:outerShdw>
          </a:effectLst>
        </p:spPr>
        <p:txBody>
          <a:bodyPr anchor="ctr"/>
          <a:lstStyle/>
          <a:p>
            <a:pPr algn="ctr"/>
            <a:r>
              <a:rPr lang="en-US" sz="7200">
                <a:solidFill>
                  <a:schemeClr val="bg1"/>
                </a:solidFill>
              </a:rPr>
              <a:t>IMPORTANT INFORMATION</a:t>
            </a:r>
          </a:p>
        </p:txBody>
      </p:sp>
      <p:sp>
        <p:nvSpPr>
          <p:cNvPr id="6" name="TextBox 5">
            <a:extLst>
              <a:ext uri="{FF2B5EF4-FFF2-40B4-BE49-F238E27FC236}">
                <a16:creationId xmlns:a16="http://schemas.microsoft.com/office/drawing/2014/main" id="{FFEA249F-CC0C-3647-A3FE-F689E4E01233}"/>
              </a:ext>
            </a:extLst>
          </p:cNvPr>
          <p:cNvSpPr txBox="1"/>
          <p:nvPr/>
        </p:nvSpPr>
        <p:spPr>
          <a:xfrm>
            <a:off x="1862309" y="3340450"/>
            <a:ext cx="8467381" cy="1397883"/>
          </a:xfrm>
          <a:prstGeom prst="rect">
            <a:avLst/>
          </a:prstGeom>
          <a:noFill/>
        </p:spPr>
        <p:txBody>
          <a:bodyPr wrap="square" rtlCol="0">
            <a:spAutoFit/>
          </a:bodyPr>
          <a:lstStyle/>
          <a:p>
            <a:pPr>
              <a:lnSpc>
                <a:spcPct val="120000"/>
              </a:lnSpc>
              <a:spcAft>
                <a:spcPts val="1200"/>
              </a:spcAft>
            </a:pPr>
            <a:r>
              <a:rPr lang="en-US" sz="1600">
                <a:solidFill>
                  <a:schemeClr val="tx2">
                    <a:lumMod val="50000"/>
                    <a:lumOff val="50000"/>
                  </a:schemeClr>
                </a:solidFill>
              </a:rPr>
              <a:t>This presentation follows Aprio brand guidelines and uses  the  Lato font family. </a:t>
            </a:r>
          </a:p>
          <a:p>
            <a:pPr>
              <a:lnSpc>
                <a:spcPct val="120000"/>
              </a:lnSpc>
            </a:pPr>
            <a:r>
              <a:rPr lang="en-US" sz="1600">
                <a:solidFill>
                  <a:schemeClr val="tx2">
                    <a:lumMod val="50000"/>
                    <a:lumOff val="50000"/>
                  </a:schemeClr>
                </a:solidFill>
              </a:rPr>
              <a:t>Lato font is open source and free for both commercial and non-commercial use. Please download and install the font using the links below. Failure to do so may cause issues with the font displaying properly on this presentation. </a:t>
            </a:r>
          </a:p>
        </p:txBody>
      </p:sp>
      <p:sp>
        <p:nvSpPr>
          <p:cNvPr id="8" name="TextBox 7">
            <a:extLst>
              <a:ext uri="{FF2B5EF4-FFF2-40B4-BE49-F238E27FC236}">
                <a16:creationId xmlns:a16="http://schemas.microsoft.com/office/drawing/2014/main" id="{55544265-5F64-1645-8AD6-39E668EC5518}"/>
              </a:ext>
            </a:extLst>
          </p:cNvPr>
          <p:cNvSpPr txBox="1"/>
          <p:nvPr/>
        </p:nvSpPr>
        <p:spPr>
          <a:xfrm>
            <a:off x="1862309" y="5125182"/>
            <a:ext cx="8467381" cy="677108"/>
          </a:xfrm>
          <a:prstGeom prst="rect">
            <a:avLst/>
          </a:prstGeom>
          <a:noFill/>
        </p:spPr>
        <p:txBody>
          <a:bodyPr wrap="square" rtlCol="0">
            <a:spAutoFit/>
          </a:bodyPr>
          <a:lstStyle/>
          <a:p>
            <a:pPr>
              <a:spcAft>
                <a:spcPts val="1200"/>
              </a:spcAft>
            </a:pPr>
            <a:r>
              <a:rPr lang="en-US" sz="1400" b="1">
                <a:solidFill>
                  <a:schemeClr val="bg1">
                    <a:lumMod val="95000"/>
                  </a:schemeClr>
                </a:solidFill>
              </a:rPr>
              <a:t>Download Lato: </a:t>
            </a:r>
            <a:r>
              <a:rPr lang="en-US" sz="1400">
                <a:hlinkClick r:id="rId2"/>
              </a:rPr>
              <a:t>https://www.latofonts.com/download/lato2ofl-zip/</a:t>
            </a:r>
            <a:r>
              <a:rPr lang="en-US" sz="1400"/>
              <a:t> </a:t>
            </a:r>
          </a:p>
          <a:p>
            <a:pPr>
              <a:spcAft>
                <a:spcPts val="1200"/>
              </a:spcAft>
            </a:pPr>
            <a:r>
              <a:rPr lang="en-US" sz="1400" b="1">
                <a:solidFill>
                  <a:schemeClr val="bg1">
                    <a:lumMod val="95000"/>
                  </a:schemeClr>
                </a:solidFill>
              </a:rPr>
              <a:t>Font Installation instructions: </a:t>
            </a:r>
            <a:r>
              <a:rPr lang="en-US" sz="1400">
                <a:solidFill>
                  <a:schemeClr val="tx2"/>
                </a:solidFill>
                <a:hlinkClick r:id="rId3"/>
              </a:rPr>
              <a:t>https://www.laptopmag.com/articles/install-manage-fonts-windows-10</a:t>
            </a:r>
            <a:r>
              <a:rPr lang="en-US" sz="1400">
                <a:solidFill>
                  <a:schemeClr val="tx2"/>
                </a:solidFill>
              </a:rPr>
              <a:t> </a:t>
            </a:r>
          </a:p>
        </p:txBody>
      </p:sp>
      <p:sp>
        <p:nvSpPr>
          <p:cNvPr id="2" name="Slide Number Placeholder 1">
            <a:extLst>
              <a:ext uri="{FF2B5EF4-FFF2-40B4-BE49-F238E27FC236}">
                <a16:creationId xmlns:a16="http://schemas.microsoft.com/office/drawing/2014/main" id="{D1083784-BB6C-AC3F-ACAB-84AF03B44471}"/>
              </a:ext>
            </a:extLst>
          </p:cNvPr>
          <p:cNvSpPr>
            <a:spLocks noGrp="1"/>
          </p:cNvSpPr>
          <p:nvPr>
            <p:ph type="sldNum" sz="quarter" idx="4294967295"/>
          </p:nvPr>
        </p:nvSpPr>
        <p:spPr>
          <a:xfrm>
            <a:off x="11734799" y="363912"/>
            <a:ext cx="357207" cy="365126"/>
          </a:xfrm>
        </p:spPr>
        <p:txBody>
          <a:bodyPr/>
          <a:lstStyle/>
          <a:p>
            <a:fld id="{8C499CF0-C8E2-4E59-9052-1B24C1960F75}" type="slidenum">
              <a:rPr lang="en-US" smtClean="0"/>
              <a:t>1</a:t>
            </a:fld>
            <a:endParaRPr lang="en-US"/>
          </a:p>
        </p:txBody>
      </p:sp>
    </p:spTree>
    <p:extLst>
      <p:ext uri="{BB962C8B-B14F-4D97-AF65-F5344CB8AC3E}">
        <p14:creationId xmlns:p14="http://schemas.microsoft.com/office/powerpoint/2010/main" val="134574595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05DF0-7F86-D203-F364-9DB5A54B361A}"/>
            </a:ext>
          </a:extLst>
        </p:cNvPr>
        <p:cNvGrpSpPr/>
        <p:nvPr/>
      </p:nvGrpSpPr>
      <p:grpSpPr>
        <a:xfrm>
          <a:off x="0" y="0"/>
          <a:ext cx="0" cy="0"/>
          <a:chOff x="0" y="0"/>
          <a:chExt cx="0" cy="0"/>
        </a:xfrm>
      </p:grpSpPr>
      <p:pic>
        <p:nvPicPr>
          <p:cNvPr id="5" name="Picture 4" descr="A hand stopping a domino effect&#10;&#10;AI-generated content may be incorrect.">
            <a:extLst>
              <a:ext uri="{FF2B5EF4-FFF2-40B4-BE49-F238E27FC236}">
                <a16:creationId xmlns:a16="http://schemas.microsoft.com/office/drawing/2014/main" id="{2B76D30E-FE59-DDAF-260C-22460556FD05}"/>
              </a:ext>
            </a:extLst>
          </p:cNvPr>
          <p:cNvPicPr>
            <a:picLocks noChangeAspect="1"/>
          </p:cNvPicPr>
          <p:nvPr/>
        </p:nvPicPr>
        <p:blipFill>
          <a:blip r:embed="rId2"/>
          <a:srcRect t="-58382" b="36013"/>
          <a:stretch/>
        </p:blipFill>
        <p:spPr>
          <a:xfrm>
            <a:off x="0" y="0"/>
            <a:ext cx="12192000" cy="6386660"/>
          </a:xfrm>
          <a:prstGeom prst="rect">
            <a:avLst/>
          </a:prstGeom>
          <a:solidFill>
            <a:srgbClr val="000000"/>
          </a:solidFill>
        </p:spPr>
      </p:pic>
      <p:sp>
        <p:nvSpPr>
          <p:cNvPr id="9" name="TextBox 8">
            <a:extLst>
              <a:ext uri="{FF2B5EF4-FFF2-40B4-BE49-F238E27FC236}">
                <a16:creationId xmlns:a16="http://schemas.microsoft.com/office/drawing/2014/main" id="{53B95B46-638D-B3B3-1028-4785F21705B3}"/>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Third-Party Risk Assessments</a:t>
            </a:r>
          </a:p>
        </p:txBody>
      </p:sp>
      <p:sp>
        <p:nvSpPr>
          <p:cNvPr id="2" name="TextBox 1">
            <a:extLst>
              <a:ext uri="{FF2B5EF4-FFF2-40B4-BE49-F238E27FC236}">
                <a16:creationId xmlns:a16="http://schemas.microsoft.com/office/drawing/2014/main" id="{8F63BCF5-6E1C-37CB-2366-E5ACB71C1330}"/>
              </a:ext>
            </a:extLst>
          </p:cNvPr>
          <p:cNvSpPr txBox="1"/>
          <p:nvPr/>
        </p:nvSpPr>
        <p:spPr>
          <a:xfrm>
            <a:off x="528318" y="1534885"/>
            <a:ext cx="10952481" cy="2523768"/>
          </a:xfrm>
          <a:prstGeom prst="rect">
            <a:avLst/>
          </a:prstGeom>
          <a:noFill/>
        </p:spPr>
        <p:txBody>
          <a:bodyPr wrap="square" lIns="0" tIns="0" rIns="0" bIns="0" rtlCol="0">
            <a:spAutoFit/>
          </a:bodyPr>
          <a:lstStyle/>
          <a:p>
            <a:pPr lvl="0">
              <a:lnSpc>
                <a:spcPct val="90000"/>
              </a:lnSpc>
              <a:spcAft>
                <a:spcPts val="1200"/>
              </a:spcAft>
            </a:pPr>
            <a:r>
              <a:rPr lang="en-US" sz="2000">
                <a:solidFill>
                  <a:srgbClr val="FFFFFF"/>
                </a:solidFill>
              </a:rPr>
              <a:t>As organizations increase their reliance on third-parties, the listing of third-parties can become lengthy. Organizations may choose to a risk-based third-party risk assessment approach based on the criticality of the third-party and the data that their sharing.</a:t>
            </a:r>
          </a:p>
          <a:p>
            <a:pPr lvl="0">
              <a:lnSpc>
                <a:spcPct val="90000"/>
              </a:lnSpc>
              <a:spcAft>
                <a:spcPts val="1200"/>
              </a:spcAft>
            </a:pPr>
            <a:r>
              <a:rPr lang="en-US" sz="2000">
                <a:solidFill>
                  <a:srgbClr val="FFFFFF"/>
                </a:solidFill>
              </a:rPr>
              <a:t>Organizations should seek to review their critical and high vendors on at least an annual basis by performing a review of their attestation or other audit report. If audit reports are not available, organizations should consider re-performing the vendor risk questionnaires.</a:t>
            </a:r>
          </a:p>
          <a:p>
            <a:pPr lvl="0">
              <a:lnSpc>
                <a:spcPct val="90000"/>
              </a:lnSpc>
              <a:spcAft>
                <a:spcPts val="1200"/>
              </a:spcAft>
            </a:pPr>
            <a:r>
              <a:rPr lang="en-US" sz="2000">
                <a:solidFill>
                  <a:srgbClr val="FFFFFF"/>
                </a:solidFill>
              </a:rPr>
              <a:t>By proactively assessing your third-parties, an organization will be able to make more informed decisions about renewals, data management, and potential risks.</a:t>
            </a:r>
          </a:p>
        </p:txBody>
      </p:sp>
    </p:spTree>
    <p:extLst>
      <p:ext uri="{BB962C8B-B14F-4D97-AF65-F5344CB8AC3E}">
        <p14:creationId xmlns:p14="http://schemas.microsoft.com/office/powerpoint/2010/main" val="319732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5EAC5-BD35-7D92-09FC-D8C0651E33B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D8FC417-00A2-A835-7F78-FF3AA63D01EE}"/>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Key Actions to Advance Your TPRM Function </a:t>
            </a:r>
          </a:p>
        </p:txBody>
      </p:sp>
      <p:sp>
        <p:nvSpPr>
          <p:cNvPr id="2" name="TextBox 1">
            <a:extLst>
              <a:ext uri="{FF2B5EF4-FFF2-40B4-BE49-F238E27FC236}">
                <a16:creationId xmlns:a16="http://schemas.microsoft.com/office/drawing/2014/main" id="{BBC6D358-4393-CB4D-AE24-348658EB4597}"/>
              </a:ext>
            </a:extLst>
          </p:cNvPr>
          <p:cNvSpPr txBox="1"/>
          <p:nvPr/>
        </p:nvSpPr>
        <p:spPr>
          <a:xfrm>
            <a:off x="579119" y="1424526"/>
            <a:ext cx="7891782" cy="984885"/>
          </a:xfrm>
          <a:prstGeom prst="rect">
            <a:avLst/>
          </a:prstGeom>
          <a:noFill/>
        </p:spPr>
        <p:txBody>
          <a:bodyPr wrap="square" lIns="0" tIns="0" rIns="0" bIns="0" rtlCol="0">
            <a:spAutoFit/>
          </a:bodyPr>
          <a:lstStyle/>
          <a:p>
            <a:pPr lvl="0">
              <a:lnSpc>
                <a:spcPct val="90000"/>
              </a:lnSpc>
              <a:spcAft>
                <a:spcPts val="1200"/>
              </a:spcAft>
            </a:pPr>
            <a:r>
              <a:rPr lang="en-US" sz="2000">
                <a:solidFill>
                  <a:srgbClr val="FFFFFF"/>
                </a:solidFill>
              </a:rPr>
              <a:t>To manage third-party risks, it’s important to establish foundational components of a TPRM program.                                                              </a:t>
            </a:r>
          </a:p>
          <a:p>
            <a:pPr lvl="0">
              <a:lnSpc>
                <a:spcPct val="90000"/>
              </a:lnSpc>
              <a:spcAft>
                <a:spcPts val="1200"/>
              </a:spcAft>
            </a:pPr>
            <a:endParaRPr lang="en-US" sz="2000">
              <a:solidFill>
                <a:srgbClr val="FFFFFF"/>
              </a:solidFill>
            </a:endParaRPr>
          </a:p>
        </p:txBody>
      </p:sp>
      <p:graphicFrame>
        <p:nvGraphicFramePr>
          <p:cNvPr id="3" name="Table 2">
            <a:extLst>
              <a:ext uri="{FF2B5EF4-FFF2-40B4-BE49-F238E27FC236}">
                <a16:creationId xmlns:a16="http://schemas.microsoft.com/office/drawing/2014/main" id="{4B27A515-8A67-4270-60D0-AD2F2541CD74}"/>
              </a:ext>
            </a:extLst>
          </p:cNvPr>
          <p:cNvGraphicFramePr>
            <a:graphicFrameLocks noGrp="1"/>
          </p:cNvGraphicFramePr>
          <p:nvPr>
            <p:extLst>
              <p:ext uri="{D42A27DB-BD31-4B8C-83A1-F6EECF244321}">
                <p14:modId xmlns:p14="http://schemas.microsoft.com/office/powerpoint/2010/main" val="395332634"/>
              </p:ext>
            </p:extLst>
          </p:nvPr>
        </p:nvGraphicFramePr>
        <p:xfrm>
          <a:off x="838201" y="2926951"/>
          <a:ext cx="2284535" cy="2341983"/>
        </p:xfrm>
        <a:graphic>
          <a:graphicData uri="http://schemas.openxmlformats.org/drawingml/2006/table">
            <a:tbl>
              <a:tblPr firstRow="1" bandRow="1">
                <a:tableStyleId>{2D5ABB26-0587-4C30-8999-92F81FD0307C}</a:tableStyleId>
              </a:tblPr>
              <a:tblGrid>
                <a:gridCol w="2284535">
                  <a:extLst>
                    <a:ext uri="{9D8B030D-6E8A-4147-A177-3AD203B41FA5}">
                      <a16:colId xmlns:a16="http://schemas.microsoft.com/office/drawing/2014/main" val="1703617821"/>
                    </a:ext>
                  </a:extLst>
                </a:gridCol>
              </a:tblGrid>
              <a:tr h="479954">
                <a:tc>
                  <a:txBody>
                    <a:bodyPr/>
                    <a:lstStyle/>
                    <a:p>
                      <a:r>
                        <a:rPr lang="en-US" sz="1400" b="1">
                          <a:solidFill>
                            <a:schemeClr val="accent1"/>
                          </a:solidFill>
                        </a:rPr>
                        <a:t>Identify third parties and build an inventory</a:t>
                      </a:r>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tcPr>
                </a:tc>
                <a:extLst>
                  <a:ext uri="{0D108BD9-81ED-4DB2-BD59-A6C34878D82A}">
                    <a16:rowId xmlns:a16="http://schemas.microsoft.com/office/drawing/2014/main" val="619694515"/>
                  </a:ext>
                </a:extLst>
              </a:tr>
              <a:tr h="1823823">
                <a:tc>
                  <a:txBody>
                    <a:bodyPr/>
                    <a:lstStyle/>
                    <a:p>
                      <a:pPr marL="0" indent="0">
                        <a:buFontTx/>
                        <a:buNone/>
                      </a:pPr>
                      <a:r>
                        <a:rPr lang="en-US" sz="1200">
                          <a:solidFill>
                            <a:schemeClr val="bg1"/>
                          </a:solidFill>
                        </a:rPr>
                        <a:t>Pre-Contract: Establish contract terms and perform due diligence prior to contracting</a:t>
                      </a:r>
                    </a:p>
                    <a:p>
                      <a:pPr marL="0" indent="0">
                        <a:buFontTx/>
                        <a:buNone/>
                      </a:pPr>
                      <a:endParaRPr lang="en-US" sz="1200">
                        <a:solidFill>
                          <a:schemeClr val="bg1"/>
                        </a:solidFill>
                      </a:endParaRPr>
                    </a:p>
                    <a:p>
                      <a:pPr marL="0" indent="0">
                        <a:buFontTx/>
                        <a:buNone/>
                      </a:pPr>
                      <a:r>
                        <a:rPr lang="en-US" sz="1200">
                          <a:solidFill>
                            <a:schemeClr val="bg1"/>
                          </a:solidFill>
                        </a:rPr>
                        <a:t>Post-Contract: Review ongoing third-party risks through regular vendor reviews</a:t>
                      </a:r>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B w="19050" cap="flat" cmpd="sng" algn="ctr">
                      <a:solidFill>
                        <a:schemeClr val="tx1"/>
                      </a:solidFill>
                      <a:prstDash val="dot"/>
                      <a:round/>
                      <a:headEnd type="none" w="med" len="med"/>
                      <a:tailEnd type="none" w="med" len="med"/>
                    </a:lnB>
                  </a:tcPr>
                </a:tc>
                <a:extLst>
                  <a:ext uri="{0D108BD9-81ED-4DB2-BD59-A6C34878D82A}">
                    <a16:rowId xmlns:a16="http://schemas.microsoft.com/office/drawing/2014/main" val="916720002"/>
                  </a:ext>
                </a:extLst>
              </a:tr>
            </a:tbl>
          </a:graphicData>
        </a:graphic>
      </p:graphicFrame>
      <p:graphicFrame>
        <p:nvGraphicFramePr>
          <p:cNvPr id="4" name="Table 3">
            <a:extLst>
              <a:ext uri="{FF2B5EF4-FFF2-40B4-BE49-F238E27FC236}">
                <a16:creationId xmlns:a16="http://schemas.microsoft.com/office/drawing/2014/main" id="{ADD12366-9659-D9BD-9349-65C41CBB1FA8}"/>
              </a:ext>
            </a:extLst>
          </p:cNvPr>
          <p:cNvGraphicFramePr>
            <a:graphicFrameLocks noGrp="1"/>
          </p:cNvGraphicFramePr>
          <p:nvPr>
            <p:extLst>
              <p:ext uri="{D42A27DB-BD31-4B8C-83A1-F6EECF244321}">
                <p14:modId xmlns:p14="http://schemas.microsoft.com/office/powerpoint/2010/main" val="2600075059"/>
              </p:ext>
            </p:extLst>
          </p:nvPr>
        </p:nvGraphicFramePr>
        <p:xfrm>
          <a:off x="3467100" y="2926950"/>
          <a:ext cx="2284535" cy="2341983"/>
        </p:xfrm>
        <a:graphic>
          <a:graphicData uri="http://schemas.openxmlformats.org/drawingml/2006/table">
            <a:tbl>
              <a:tblPr firstRow="1" bandRow="1">
                <a:tableStyleId>{2D5ABB26-0587-4C30-8999-92F81FD0307C}</a:tableStyleId>
              </a:tblPr>
              <a:tblGrid>
                <a:gridCol w="2284535">
                  <a:extLst>
                    <a:ext uri="{9D8B030D-6E8A-4147-A177-3AD203B41FA5}">
                      <a16:colId xmlns:a16="http://schemas.microsoft.com/office/drawing/2014/main" val="1703617821"/>
                    </a:ext>
                  </a:extLst>
                </a:gridCol>
              </a:tblGrid>
              <a:tr h="479954">
                <a:tc>
                  <a:txBody>
                    <a:bodyPr/>
                    <a:lstStyle/>
                    <a:p>
                      <a:r>
                        <a:rPr lang="en-US" sz="1400" b="1">
                          <a:solidFill>
                            <a:schemeClr val="accent1"/>
                          </a:solidFill>
                        </a:rPr>
                        <a:t>Understand criticality and data sharing</a:t>
                      </a:r>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tcPr>
                </a:tc>
                <a:extLst>
                  <a:ext uri="{0D108BD9-81ED-4DB2-BD59-A6C34878D82A}">
                    <a16:rowId xmlns:a16="http://schemas.microsoft.com/office/drawing/2014/main" val="619694515"/>
                  </a:ext>
                </a:extLst>
              </a:tr>
              <a:tr h="1823823">
                <a:tc>
                  <a:txBody>
                    <a:bodyPr/>
                    <a:lstStyle/>
                    <a:p>
                      <a:pPr marL="0" indent="0">
                        <a:buFontTx/>
                        <a:buNone/>
                      </a:pPr>
                      <a:r>
                        <a:rPr lang="en-US" sz="1200">
                          <a:solidFill>
                            <a:schemeClr val="bg1"/>
                          </a:solidFill>
                        </a:rPr>
                        <a:t>Develop a third-party tier rating based on criticality to the organization, and what data is being shared with the third-party</a:t>
                      </a:r>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B w="19050" cap="flat" cmpd="sng" algn="ctr">
                      <a:solidFill>
                        <a:schemeClr val="tx1"/>
                      </a:solidFill>
                      <a:prstDash val="dot"/>
                      <a:round/>
                      <a:headEnd type="none" w="med" len="med"/>
                      <a:tailEnd type="none" w="med" len="med"/>
                    </a:lnB>
                  </a:tcPr>
                </a:tc>
                <a:extLst>
                  <a:ext uri="{0D108BD9-81ED-4DB2-BD59-A6C34878D82A}">
                    <a16:rowId xmlns:a16="http://schemas.microsoft.com/office/drawing/2014/main" val="916720002"/>
                  </a:ext>
                </a:extLst>
              </a:tr>
            </a:tbl>
          </a:graphicData>
        </a:graphic>
      </p:graphicFrame>
      <p:graphicFrame>
        <p:nvGraphicFramePr>
          <p:cNvPr id="5" name="Table 4">
            <a:extLst>
              <a:ext uri="{FF2B5EF4-FFF2-40B4-BE49-F238E27FC236}">
                <a16:creationId xmlns:a16="http://schemas.microsoft.com/office/drawing/2014/main" id="{1DE0D390-104C-7702-3D91-BB48488A0AD7}"/>
              </a:ext>
            </a:extLst>
          </p:cNvPr>
          <p:cNvGraphicFramePr>
            <a:graphicFrameLocks noGrp="1"/>
          </p:cNvGraphicFramePr>
          <p:nvPr>
            <p:extLst>
              <p:ext uri="{D42A27DB-BD31-4B8C-83A1-F6EECF244321}">
                <p14:modId xmlns:p14="http://schemas.microsoft.com/office/powerpoint/2010/main" val="2172972423"/>
              </p:ext>
            </p:extLst>
          </p:nvPr>
        </p:nvGraphicFramePr>
        <p:xfrm>
          <a:off x="6096000" y="2931750"/>
          <a:ext cx="2284536" cy="2342862"/>
        </p:xfrm>
        <a:graphic>
          <a:graphicData uri="http://schemas.openxmlformats.org/drawingml/2006/table">
            <a:tbl>
              <a:tblPr firstRow="1" bandRow="1">
                <a:tableStyleId>{2D5ABB26-0587-4C30-8999-92F81FD0307C}</a:tableStyleId>
              </a:tblPr>
              <a:tblGrid>
                <a:gridCol w="2284536">
                  <a:extLst>
                    <a:ext uri="{9D8B030D-6E8A-4147-A177-3AD203B41FA5}">
                      <a16:colId xmlns:a16="http://schemas.microsoft.com/office/drawing/2014/main" val="1703617821"/>
                    </a:ext>
                  </a:extLst>
                </a:gridCol>
              </a:tblGrid>
              <a:tr h="480185">
                <a:tc>
                  <a:txBody>
                    <a:bodyPr/>
                    <a:lstStyle/>
                    <a:p>
                      <a:r>
                        <a:rPr lang="en-US" sz="1400" b="1">
                          <a:solidFill>
                            <a:schemeClr val="accent1"/>
                          </a:solidFill>
                        </a:rPr>
                        <a:t>Perform ongoing monitoring of third parties</a:t>
                      </a:r>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tcPr>
                </a:tc>
                <a:extLst>
                  <a:ext uri="{0D108BD9-81ED-4DB2-BD59-A6C34878D82A}">
                    <a16:rowId xmlns:a16="http://schemas.microsoft.com/office/drawing/2014/main" val="619694515"/>
                  </a:ext>
                </a:extLst>
              </a:tr>
              <a:tr h="1824702">
                <a:tc>
                  <a:txBody>
                    <a:bodyPr/>
                    <a:lstStyle/>
                    <a:p>
                      <a:pPr marL="0" indent="0">
                        <a:buFontTx/>
                        <a:buNone/>
                      </a:pPr>
                      <a:r>
                        <a:rPr lang="en-US" sz="1200">
                          <a:solidFill>
                            <a:schemeClr val="bg1"/>
                          </a:solidFill>
                        </a:rPr>
                        <a:t>Develop a process to monitor third and fourth parties with emphasis on the most critical third-parties. Seek third-party risk management tools that allow automated assessment in real-time.</a:t>
                      </a:r>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B w="19050" cap="flat" cmpd="sng" algn="ctr">
                      <a:solidFill>
                        <a:schemeClr val="tx1"/>
                      </a:solidFill>
                      <a:prstDash val="dot"/>
                      <a:round/>
                      <a:headEnd type="none" w="med" len="med"/>
                      <a:tailEnd type="none" w="med" len="med"/>
                    </a:lnB>
                  </a:tcPr>
                </a:tc>
                <a:extLst>
                  <a:ext uri="{0D108BD9-81ED-4DB2-BD59-A6C34878D82A}">
                    <a16:rowId xmlns:a16="http://schemas.microsoft.com/office/drawing/2014/main" val="916720002"/>
                  </a:ext>
                </a:extLst>
              </a:tr>
            </a:tbl>
          </a:graphicData>
        </a:graphic>
      </p:graphicFrame>
      <p:graphicFrame>
        <p:nvGraphicFramePr>
          <p:cNvPr id="13" name="Table 12">
            <a:extLst>
              <a:ext uri="{FF2B5EF4-FFF2-40B4-BE49-F238E27FC236}">
                <a16:creationId xmlns:a16="http://schemas.microsoft.com/office/drawing/2014/main" id="{F9BF5BAB-9A8F-F509-6309-7E7EEE59B257}"/>
              </a:ext>
            </a:extLst>
          </p:cNvPr>
          <p:cNvGraphicFramePr>
            <a:graphicFrameLocks noGrp="1"/>
          </p:cNvGraphicFramePr>
          <p:nvPr>
            <p:extLst>
              <p:ext uri="{D42A27DB-BD31-4B8C-83A1-F6EECF244321}">
                <p14:modId xmlns:p14="http://schemas.microsoft.com/office/powerpoint/2010/main" val="2431922313"/>
              </p:ext>
            </p:extLst>
          </p:nvPr>
        </p:nvGraphicFramePr>
        <p:xfrm>
          <a:off x="8724899" y="2935660"/>
          <a:ext cx="2284536" cy="2341984"/>
        </p:xfrm>
        <a:graphic>
          <a:graphicData uri="http://schemas.openxmlformats.org/drawingml/2006/table">
            <a:tbl>
              <a:tblPr firstRow="1" bandRow="1">
                <a:tableStyleId>{2D5ABB26-0587-4C30-8999-92F81FD0307C}</a:tableStyleId>
              </a:tblPr>
              <a:tblGrid>
                <a:gridCol w="2284536">
                  <a:extLst>
                    <a:ext uri="{9D8B030D-6E8A-4147-A177-3AD203B41FA5}">
                      <a16:colId xmlns:a16="http://schemas.microsoft.com/office/drawing/2014/main" val="1703617821"/>
                    </a:ext>
                  </a:extLst>
                </a:gridCol>
              </a:tblGrid>
              <a:tr h="479954">
                <a:tc>
                  <a:txBody>
                    <a:bodyPr/>
                    <a:lstStyle/>
                    <a:p>
                      <a:r>
                        <a:rPr lang="en-US" sz="1400" b="1">
                          <a:solidFill>
                            <a:schemeClr val="accent1"/>
                          </a:solidFill>
                        </a:rPr>
                        <a:t>Evaluate the TPRM program</a:t>
                      </a:r>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tcPr>
                </a:tc>
                <a:extLst>
                  <a:ext uri="{0D108BD9-81ED-4DB2-BD59-A6C34878D82A}">
                    <a16:rowId xmlns:a16="http://schemas.microsoft.com/office/drawing/2014/main" val="619694515"/>
                  </a:ext>
                </a:extLst>
              </a:tr>
              <a:tr h="1823824">
                <a:tc>
                  <a:txBody>
                    <a:bodyPr/>
                    <a:lstStyle/>
                    <a:p>
                      <a:pPr marL="0" indent="0">
                        <a:buFontTx/>
                        <a:buNone/>
                      </a:pPr>
                      <a:r>
                        <a:rPr lang="en-US" sz="1200">
                          <a:solidFill>
                            <a:schemeClr val="bg1"/>
                          </a:solidFill>
                        </a:rPr>
                        <a:t>Organizations should evaluate their current operating model to determine if it’s operating effectively and ensure that processes are carried out effectively</a:t>
                      </a:r>
                      <a:r>
                        <a:rPr lang="en-US" sz="1200"/>
                        <a:t>.</a:t>
                      </a:r>
                    </a:p>
                  </a:txBody>
                  <a:tcP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B w="19050" cap="flat" cmpd="sng" algn="ctr">
                      <a:solidFill>
                        <a:schemeClr val="tx1"/>
                      </a:solidFill>
                      <a:prstDash val="dot"/>
                      <a:round/>
                      <a:headEnd type="none" w="med" len="med"/>
                      <a:tailEnd type="none" w="med" len="med"/>
                    </a:lnB>
                  </a:tcPr>
                </a:tc>
                <a:extLst>
                  <a:ext uri="{0D108BD9-81ED-4DB2-BD59-A6C34878D82A}">
                    <a16:rowId xmlns:a16="http://schemas.microsoft.com/office/drawing/2014/main" val="916720002"/>
                  </a:ext>
                </a:extLst>
              </a:tr>
            </a:tbl>
          </a:graphicData>
        </a:graphic>
      </p:graphicFrame>
    </p:spTree>
    <p:extLst>
      <p:ext uri="{BB962C8B-B14F-4D97-AF65-F5344CB8AC3E}">
        <p14:creationId xmlns:p14="http://schemas.microsoft.com/office/powerpoint/2010/main" val="272329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23D1E-576E-375A-BFF9-A1AEBA959625}"/>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119A3147-4AA0-D781-2D27-CFDA63747017}"/>
              </a:ext>
            </a:extLst>
          </p:cNvPr>
          <p:cNvPicPr>
            <a:picLocks noChangeAspect="1"/>
          </p:cNvPicPr>
          <p:nvPr/>
        </p:nvPicPr>
        <p:blipFill>
          <a:blip r:embed="rId3"/>
          <a:srcRect l="9768" r="9768"/>
          <a:stretch/>
        </p:blipFill>
        <p:spPr>
          <a:xfrm>
            <a:off x="-1" y="0"/>
            <a:ext cx="9189073" cy="6400255"/>
          </a:xfrm>
          <a:prstGeom prst="rect">
            <a:avLst/>
          </a:prstGeom>
        </p:spPr>
      </p:pic>
      <p:sp>
        <p:nvSpPr>
          <p:cNvPr id="10" name="Rectangle 4">
            <a:extLst>
              <a:ext uri="{FF2B5EF4-FFF2-40B4-BE49-F238E27FC236}">
                <a16:creationId xmlns:a16="http://schemas.microsoft.com/office/drawing/2014/main" id="{545E7A95-B74E-D4A0-3219-553C740FA2BC}"/>
              </a:ext>
            </a:extLst>
          </p:cNvPr>
          <p:cNvSpPr/>
          <p:nvPr/>
        </p:nvSpPr>
        <p:spPr>
          <a:xfrm>
            <a:off x="6936681" y="0"/>
            <a:ext cx="5255319" cy="6400255"/>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solidFill>
          <a:ln>
            <a:noFill/>
          </a:ln>
          <a:effectLst>
            <a:outerShdw blurRad="177800" dist="50800" dir="10800000" algn="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21">
            <a:extLst>
              <a:ext uri="{FF2B5EF4-FFF2-40B4-BE49-F238E27FC236}">
                <a16:creationId xmlns:a16="http://schemas.microsoft.com/office/drawing/2014/main" id="{57A466F7-B985-73BA-0C48-89269CE1C5D8}"/>
              </a:ext>
            </a:extLst>
          </p:cNvPr>
          <p:cNvSpPr/>
          <p:nvPr/>
        </p:nvSpPr>
        <p:spPr>
          <a:xfrm>
            <a:off x="6936680" y="0"/>
            <a:ext cx="2377440" cy="6400255"/>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53C34D-7409-2ACD-03D6-F10844379C99}"/>
              </a:ext>
            </a:extLst>
          </p:cNvPr>
          <p:cNvSpPr txBox="1"/>
          <p:nvPr/>
        </p:nvSpPr>
        <p:spPr>
          <a:xfrm>
            <a:off x="8494429" y="3121223"/>
            <a:ext cx="2727386" cy="615553"/>
          </a:xfrm>
          <a:prstGeom prst="rect">
            <a:avLst/>
          </a:prstGeom>
          <a:noFill/>
        </p:spPr>
        <p:txBody>
          <a:bodyPr wrap="square" lIns="0" tIns="0" rIns="0" bIns="0" rtlCol="0" anchor="ctr" anchorCtr="0">
            <a:noAutofit/>
          </a:bodyPr>
          <a:lstStyle/>
          <a:p>
            <a:pPr algn="ctr">
              <a:lnSpc>
                <a:spcPct val="85000"/>
              </a:lnSpc>
            </a:pPr>
            <a:r>
              <a:rPr lang="en-US" sz="3600">
                <a:solidFill>
                  <a:schemeClr val="bg1"/>
                </a:solidFill>
                <a:latin typeface="+mj-lt"/>
              </a:rPr>
              <a:t>Data Privacy</a:t>
            </a:r>
          </a:p>
        </p:txBody>
      </p:sp>
      <p:cxnSp>
        <p:nvCxnSpPr>
          <p:cNvPr id="15" name="Straight Connector 14">
            <a:extLst>
              <a:ext uri="{FF2B5EF4-FFF2-40B4-BE49-F238E27FC236}">
                <a16:creationId xmlns:a16="http://schemas.microsoft.com/office/drawing/2014/main" id="{C55070A2-CC77-FEA3-7457-73542F851E7A}"/>
              </a:ext>
            </a:extLst>
          </p:cNvPr>
          <p:cNvCxnSpPr>
            <a:cxnSpLocks/>
            <a:endCxn id="10" idx="2"/>
          </p:cNvCxnSpPr>
          <p:nvPr/>
        </p:nvCxnSpPr>
        <p:spPr>
          <a:xfrm>
            <a:off x="0" y="6400255"/>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A1D0B5C-E6E8-71B3-B909-6DD39A123349}"/>
              </a:ext>
            </a:extLst>
          </p:cNvPr>
          <p:cNvSpPr/>
          <p:nvPr/>
        </p:nvSpPr>
        <p:spPr>
          <a:xfrm>
            <a:off x="0" y="6419777"/>
            <a:ext cx="12192000" cy="438223"/>
          </a:xfrm>
          <a:prstGeom prst="rect">
            <a:avLst/>
          </a:prstGeom>
          <a:solidFill>
            <a:srgbClr val="E8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D7C056A-9ACE-5F99-3618-05FBE516E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1815" y="6529591"/>
            <a:ext cx="727364" cy="274320"/>
          </a:xfrm>
          <a:prstGeom prst="rect">
            <a:avLst/>
          </a:prstGeom>
        </p:spPr>
      </p:pic>
    </p:spTree>
    <p:extLst>
      <p:ext uri="{BB962C8B-B14F-4D97-AF65-F5344CB8AC3E}">
        <p14:creationId xmlns:p14="http://schemas.microsoft.com/office/powerpoint/2010/main" val="52615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648B7-253E-4ED3-87F3-9AD9282EC84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330AB3D-259B-F919-2940-025EBB1CC5DD}"/>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Important Data Privacy Terms</a:t>
            </a:r>
          </a:p>
        </p:txBody>
      </p:sp>
      <p:sp>
        <p:nvSpPr>
          <p:cNvPr id="2" name="TextBox 1">
            <a:extLst>
              <a:ext uri="{FF2B5EF4-FFF2-40B4-BE49-F238E27FC236}">
                <a16:creationId xmlns:a16="http://schemas.microsoft.com/office/drawing/2014/main" id="{1F7CC573-7B77-1B80-D1D2-1C034A222296}"/>
              </a:ext>
            </a:extLst>
          </p:cNvPr>
          <p:cNvSpPr txBox="1"/>
          <p:nvPr/>
        </p:nvSpPr>
        <p:spPr>
          <a:xfrm>
            <a:off x="1778000" y="1836073"/>
            <a:ext cx="9410699" cy="3862615"/>
          </a:xfrm>
          <a:prstGeom prst="rect">
            <a:avLst/>
          </a:prstGeom>
          <a:noFill/>
        </p:spPr>
        <p:txBody>
          <a:bodyPr wrap="square" lIns="0" tIns="0" rIns="0" bIns="0" rtlCol="0">
            <a:spAutoFit/>
          </a:bodyPr>
          <a:lstStyle/>
          <a:p>
            <a:pPr lvl="0">
              <a:lnSpc>
                <a:spcPct val="90000"/>
              </a:lnSpc>
              <a:spcAft>
                <a:spcPts val="1200"/>
              </a:spcAft>
            </a:pPr>
            <a:r>
              <a:rPr lang="en-US" sz="2000" b="1">
                <a:solidFill>
                  <a:srgbClr val="F37920"/>
                </a:solidFill>
              </a:rPr>
              <a:t>Data Privacy: </a:t>
            </a:r>
            <a:r>
              <a:rPr lang="en-US" sz="2000">
                <a:solidFill>
                  <a:srgbClr val="FFFFFF"/>
                </a:solidFill>
              </a:rPr>
              <a:t>The principle that a person should have control over their personal data, including proper handling through consent, notice, and regulatory obligations.</a:t>
            </a:r>
          </a:p>
          <a:p>
            <a:pPr lvl="0">
              <a:lnSpc>
                <a:spcPct val="90000"/>
              </a:lnSpc>
              <a:spcAft>
                <a:spcPts val="1200"/>
              </a:spcAft>
            </a:pPr>
            <a:r>
              <a:rPr lang="en-US" sz="2000" b="1">
                <a:solidFill>
                  <a:srgbClr val="F37920"/>
                </a:solidFill>
              </a:rPr>
              <a:t>Data Processing: </a:t>
            </a:r>
            <a:r>
              <a:rPr lang="en-US" sz="2000">
                <a:solidFill>
                  <a:srgbClr val="FFFFFF"/>
                </a:solidFill>
              </a:rPr>
              <a:t>The collection and manipulation of data to produce information. This can include taking any action with data including recording it, keeping it, changing it, using it and deleting it.</a:t>
            </a:r>
          </a:p>
          <a:p>
            <a:pPr lvl="0">
              <a:lnSpc>
                <a:spcPct val="90000"/>
              </a:lnSpc>
              <a:spcAft>
                <a:spcPts val="1200"/>
              </a:spcAft>
            </a:pPr>
            <a:r>
              <a:rPr lang="en-US" sz="2000" b="1">
                <a:solidFill>
                  <a:srgbClr val="F47920"/>
                </a:solidFill>
              </a:rPr>
              <a:t>Personally Identifiable Information (PII): </a:t>
            </a:r>
            <a:r>
              <a:rPr lang="en-US" sz="2000">
                <a:solidFill>
                  <a:srgbClr val="FFFFFF"/>
                </a:solidFill>
              </a:rPr>
              <a:t>Information that can be used to distinguish or traced and individual’s identity, either when alone or when combined with other information that is linked or linkable to a specific individual.</a:t>
            </a:r>
          </a:p>
          <a:p>
            <a:pPr lvl="0">
              <a:lnSpc>
                <a:spcPct val="90000"/>
              </a:lnSpc>
              <a:spcAft>
                <a:spcPts val="1200"/>
              </a:spcAft>
            </a:pPr>
            <a:r>
              <a:rPr lang="en-US" sz="2000" b="1">
                <a:solidFill>
                  <a:srgbClr val="F37920"/>
                </a:solidFill>
              </a:rPr>
              <a:t>Protected Health Information (PHI): </a:t>
            </a:r>
            <a:r>
              <a:rPr lang="en-US" sz="2000">
                <a:solidFill>
                  <a:srgbClr val="FFFFFF"/>
                </a:solidFill>
              </a:rPr>
              <a:t>Any information in the medical record or designated record set that can be used to identify an individual and that was created, used, or disclosed in the course of providing a health care service such as diagnosis or treatment</a:t>
            </a:r>
          </a:p>
        </p:txBody>
      </p:sp>
      <p:pic>
        <p:nvPicPr>
          <p:cNvPr id="4" name="Graphic 3" descr="Document outline">
            <a:extLst>
              <a:ext uri="{FF2B5EF4-FFF2-40B4-BE49-F238E27FC236}">
                <a16:creationId xmlns:a16="http://schemas.microsoft.com/office/drawing/2014/main" id="{A87C763D-0B1D-0928-4B1E-026BA2E545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301" y="4826021"/>
            <a:ext cx="674300" cy="674300"/>
          </a:xfrm>
          <a:prstGeom prst="rect">
            <a:avLst/>
          </a:prstGeom>
        </p:spPr>
      </p:pic>
      <p:pic>
        <p:nvPicPr>
          <p:cNvPr id="7" name="Graphic 6" descr="Old Key outline">
            <a:extLst>
              <a:ext uri="{FF2B5EF4-FFF2-40B4-BE49-F238E27FC236}">
                <a16:creationId xmlns:a16="http://schemas.microsoft.com/office/drawing/2014/main" id="{A01B8F85-892D-A139-A13C-9E696A20D1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901" y="3767381"/>
            <a:ext cx="674300" cy="674300"/>
          </a:xfrm>
          <a:prstGeom prst="rect">
            <a:avLst/>
          </a:prstGeom>
        </p:spPr>
      </p:pic>
      <p:pic>
        <p:nvPicPr>
          <p:cNvPr id="10" name="Graphic 9" descr="Decision chart outline">
            <a:extLst>
              <a:ext uri="{FF2B5EF4-FFF2-40B4-BE49-F238E27FC236}">
                <a16:creationId xmlns:a16="http://schemas.microsoft.com/office/drawing/2014/main" id="{FD1BE489-AE77-5217-FF8D-DF4BD0CF51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9301" y="2708742"/>
            <a:ext cx="674300" cy="674300"/>
          </a:xfrm>
          <a:prstGeom prst="rect">
            <a:avLst/>
          </a:prstGeom>
        </p:spPr>
      </p:pic>
      <p:pic>
        <p:nvPicPr>
          <p:cNvPr id="12" name="Graphic 11" descr="Lock outline">
            <a:extLst>
              <a:ext uri="{FF2B5EF4-FFF2-40B4-BE49-F238E27FC236}">
                <a16:creationId xmlns:a16="http://schemas.microsoft.com/office/drawing/2014/main" id="{173E4667-3CE4-8A23-CECC-775AC1DB69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5901" y="1650103"/>
            <a:ext cx="674300" cy="674300"/>
          </a:xfrm>
          <a:prstGeom prst="rect">
            <a:avLst/>
          </a:prstGeom>
        </p:spPr>
      </p:pic>
    </p:spTree>
    <p:extLst>
      <p:ext uri="{BB962C8B-B14F-4D97-AF65-F5344CB8AC3E}">
        <p14:creationId xmlns:p14="http://schemas.microsoft.com/office/powerpoint/2010/main" val="281599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0C534-44AD-2523-F747-1EE7719F7C35}"/>
            </a:ext>
          </a:extLst>
        </p:cNvPr>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5470B193-CEFC-7F22-D89D-FC7756FCADA6}"/>
              </a:ext>
            </a:extLst>
          </p:cNvPr>
          <p:cNvCxnSpPr/>
          <p:nvPr/>
        </p:nvCxnSpPr>
        <p:spPr>
          <a:xfrm>
            <a:off x="5939651" y="2426451"/>
            <a:ext cx="0" cy="444500"/>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588DC61-F6DF-2F73-4697-6C2D1D1A0827}"/>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The Core Principles of Data Protection</a:t>
            </a:r>
          </a:p>
        </p:txBody>
      </p:sp>
      <p:sp>
        <p:nvSpPr>
          <p:cNvPr id="5" name="Rectangle: Rounded Corners 4">
            <a:extLst>
              <a:ext uri="{FF2B5EF4-FFF2-40B4-BE49-F238E27FC236}">
                <a16:creationId xmlns:a16="http://schemas.microsoft.com/office/drawing/2014/main" id="{2D393AB2-DF5B-DBF4-48E9-5FF28353EF20}"/>
              </a:ext>
            </a:extLst>
          </p:cNvPr>
          <p:cNvSpPr/>
          <p:nvPr/>
        </p:nvSpPr>
        <p:spPr>
          <a:xfrm>
            <a:off x="4399471" y="1453225"/>
            <a:ext cx="3034735" cy="1019787"/>
          </a:xfrm>
          <a:prstGeom prst="roundRect">
            <a:avLst/>
          </a:prstGeom>
          <a:solidFill>
            <a:schemeClr val="bg1">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rPr>
              <a:t>CONFIDENTIALITY</a:t>
            </a:r>
          </a:p>
          <a:p>
            <a:pPr algn="ctr"/>
            <a:r>
              <a:rPr lang="en-US" sz="1400">
                <a:solidFill>
                  <a:schemeClr val="tx2"/>
                </a:solidFill>
              </a:rPr>
              <a:t> The protection of sensitive information from being accessed or disclosure by unauthorized </a:t>
            </a:r>
          </a:p>
        </p:txBody>
      </p:sp>
      <p:sp>
        <p:nvSpPr>
          <p:cNvPr id="6" name="Rectangle: Rounded Corners 5">
            <a:extLst>
              <a:ext uri="{FF2B5EF4-FFF2-40B4-BE49-F238E27FC236}">
                <a16:creationId xmlns:a16="http://schemas.microsoft.com/office/drawing/2014/main" id="{E9F7B247-7792-FC9D-FFCF-974363595920}"/>
              </a:ext>
            </a:extLst>
          </p:cNvPr>
          <p:cNvSpPr/>
          <p:nvPr/>
        </p:nvSpPr>
        <p:spPr>
          <a:xfrm>
            <a:off x="1726109" y="3627193"/>
            <a:ext cx="2452755" cy="1176873"/>
          </a:xfrm>
          <a:prstGeom prst="roundRect">
            <a:avLst/>
          </a:prstGeom>
          <a:solidFill>
            <a:schemeClr val="bg1">
              <a:lumMod val="40000"/>
              <a:lumOff val="6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3"/>
                </a:solidFill>
              </a:rPr>
              <a:t>INTEGRITY</a:t>
            </a:r>
          </a:p>
          <a:p>
            <a:pPr algn="ctr"/>
            <a:r>
              <a:rPr lang="en-US" sz="1400">
                <a:solidFill>
                  <a:schemeClr val="tx2"/>
                </a:solidFill>
              </a:rPr>
              <a:t>The protection of data from unauthorized modification or destruction</a:t>
            </a:r>
          </a:p>
        </p:txBody>
      </p:sp>
      <p:sp>
        <p:nvSpPr>
          <p:cNvPr id="8" name="Rectangle: Rounded Corners 7">
            <a:extLst>
              <a:ext uri="{FF2B5EF4-FFF2-40B4-BE49-F238E27FC236}">
                <a16:creationId xmlns:a16="http://schemas.microsoft.com/office/drawing/2014/main" id="{112A7583-FD89-D44F-7CEF-98B6FD7B7FA9}"/>
              </a:ext>
            </a:extLst>
          </p:cNvPr>
          <p:cNvSpPr/>
          <p:nvPr/>
        </p:nvSpPr>
        <p:spPr>
          <a:xfrm>
            <a:off x="7755751" y="3602751"/>
            <a:ext cx="2452755" cy="1176873"/>
          </a:xfrm>
          <a:prstGeom prst="roundRect">
            <a:avLst/>
          </a:prstGeom>
          <a:solidFill>
            <a:schemeClr val="bg1">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6">
                    <a:lumMod val="50000"/>
                  </a:schemeClr>
                </a:solidFill>
              </a:rPr>
              <a:t>AVAILABILITY</a:t>
            </a:r>
          </a:p>
          <a:p>
            <a:pPr algn="ctr"/>
            <a:r>
              <a:rPr lang="en-US" sz="1400">
                <a:solidFill>
                  <a:schemeClr val="tx2"/>
                </a:solidFill>
              </a:rPr>
              <a:t>The assurance of timeline and reliable access to data and systems by authorized users.</a:t>
            </a:r>
          </a:p>
        </p:txBody>
      </p:sp>
      <p:cxnSp>
        <p:nvCxnSpPr>
          <p:cNvPr id="24" name="Connector: Elbow 23">
            <a:extLst>
              <a:ext uri="{FF2B5EF4-FFF2-40B4-BE49-F238E27FC236}">
                <a16:creationId xmlns:a16="http://schemas.microsoft.com/office/drawing/2014/main" id="{F4352C81-B9E9-B42D-8F68-64EE016F5436}"/>
              </a:ext>
            </a:extLst>
          </p:cNvPr>
          <p:cNvCxnSpPr>
            <a:cxnSpLocks/>
            <a:stCxn id="6" idx="2"/>
            <a:endCxn id="23" idx="4"/>
          </p:cNvCxnSpPr>
          <p:nvPr/>
        </p:nvCxnSpPr>
        <p:spPr>
          <a:xfrm rot="16200000" flipH="1">
            <a:off x="3464667" y="4291885"/>
            <a:ext cx="439383" cy="1463743"/>
          </a:xfrm>
          <a:prstGeom prst="bentConnector2">
            <a:avLst/>
          </a:prstGeom>
          <a:ln w="28575">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E1619A41-5E96-1BCC-F1EB-C76108E4A242}"/>
              </a:ext>
            </a:extLst>
          </p:cNvPr>
          <p:cNvCxnSpPr>
            <a:cxnSpLocks/>
            <a:stCxn id="8" idx="2"/>
          </p:cNvCxnSpPr>
          <p:nvPr/>
        </p:nvCxnSpPr>
        <p:spPr>
          <a:xfrm rot="5400000">
            <a:off x="7961525" y="4134028"/>
            <a:ext cx="375008" cy="1666201"/>
          </a:xfrm>
          <a:prstGeom prst="bentConnector2">
            <a:avLst/>
          </a:prstGeom>
          <a:ln w="28575">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E3DE3EA8-6A97-F05D-42C0-BBA12FEC782C}"/>
              </a:ext>
            </a:extLst>
          </p:cNvPr>
          <p:cNvGrpSpPr/>
          <p:nvPr/>
        </p:nvGrpSpPr>
        <p:grpSpPr>
          <a:xfrm>
            <a:off x="3903838" y="2631215"/>
            <a:ext cx="3751919" cy="3563811"/>
            <a:chOff x="3903838" y="2631215"/>
            <a:chExt cx="3751919" cy="3563811"/>
          </a:xfrm>
        </p:grpSpPr>
        <p:grpSp>
          <p:nvGrpSpPr>
            <p:cNvPr id="35" name="Group 34">
              <a:extLst>
                <a:ext uri="{FF2B5EF4-FFF2-40B4-BE49-F238E27FC236}">
                  <a16:creationId xmlns:a16="http://schemas.microsoft.com/office/drawing/2014/main" id="{72936B07-282C-8748-53AD-CD9D7FC3C242}"/>
                </a:ext>
              </a:extLst>
            </p:cNvPr>
            <p:cNvGrpSpPr/>
            <p:nvPr/>
          </p:nvGrpSpPr>
          <p:grpSpPr>
            <a:xfrm>
              <a:off x="3903838" y="2631215"/>
              <a:ext cx="3751919" cy="3563811"/>
              <a:chOff x="3675238" y="2631215"/>
              <a:chExt cx="3751919" cy="3563811"/>
            </a:xfrm>
          </p:grpSpPr>
          <p:grpSp>
            <p:nvGrpSpPr>
              <p:cNvPr id="11" name="Group 10">
                <a:extLst>
                  <a:ext uri="{FF2B5EF4-FFF2-40B4-BE49-F238E27FC236}">
                    <a16:creationId xmlns:a16="http://schemas.microsoft.com/office/drawing/2014/main" id="{DE8DCF4A-5898-13DC-BF8B-12D01E871501}"/>
                  </a:ext>
                </a:extLst>
              </p:cNvPr>
              <p:cNvGrpSpPr/>
              <p:nvPr/>
            </p:nvGrpSpPr>
            <p:grpSpPr>
              <a:xfrm rot="428768">
                <a:off x="5381857" y="2631215"/>
                <a:ext cx="2045300" cy="2730158"/>
                <a:chOff x="5226354" y="2785983"/>
                <a:chExt cx="2641915" cy="3551274"/>
              </a:xfrm>
            </p:grpSpPr>
            <p:sp>
              <p:nvSpPr>
                <p:cNvPr id="13" name="Rectangle: Rounded Corners 12">
                  <a:extLst>
                    <a:ext uri="{FF2B5EF4-FFF2-40B4-BE49-F238E27FC236}">
                      <a16:creationId xmlns:a16="http://schemas.microsoft.com/office/drawing/2014/main" id="{595F6171-A80A-FDE2-6B69-B94D8E149762}"/>
                    </a:ext>
                  </a:extLst>
                </p:cNvPr>
                <p:cNvSpPr/>
                <p:nvPr/>
              </p:nvSpPr>
              <p:spPr>
                <a:xfrm rot="3158708">
                  <a:off x="4764734" y="4263908"/>
                  <a:ext cx="3551274" cy="595424"/>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Oval 13">
                  <a:extLst>
                    <a:ext uri="{FF2B5EF4-FFF2-40B4-BE49-F238E27FC236}">
                      <a16:creationId xmlns:a16="http://schemas.microsoft.com/office/drawing/2014/main" id="{3A3F7BCE-949E-6655-F03E-9C528173C33B}"/>
                    </a:ext>
                  </a:extLst>
                </p:cNvPr>
                <p:cNvSpPr/>
                <p:nvPr/>
              </p:nvSpPr>
              <p:spPr>
                <a:xfrm>
                  <a:off x="5226354" y="2935268"/>
                  <a:ext cx="595716" cy="584200"/>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Oval 14">
                  <a:extLst>
                    <a:ext uri="{FF2B5EF4-FFF2-40B4-BE49-F238E27FC236}">
                      <a16:creationId xmlns:a16="http://schemas.microsoft.com/office/drawing/2014/main" id="{690BA787-41EE-BD56-0636-FFC395AE4C12}"/>
                    </a:ext>
                  </a:extLst>
                </p:cNvPr>
                <p:cNvSpPr/>
                <p:nvPr/>
              </p:nvSpPr>
              <p:spPr>
                <a:xfrm>
                  <a:off x="7277100" y="5622906"/>
                  <a:ext cx="591169" cy="578457"/>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6" name="Group 15">
                <a:extLst>
                  <a:ext uri="{FF2B5EF4-FFF2-40B4-BE49-F238E27FC236}">
                    <a16:creationId xmlns:a16="http://schemas.microsoft.com/office/drawing/2014/main" id="{F307A482-B2F8-EFC5-0DD5-6A22807E3F3A}"/>
                  </a:ext>
                </a:extLst>
              </p:cNvPr>
              <p:cNvGrpSpPr/>
              <p:nvPr/>
            </p:nvGrpSpPr>
            <p:grpSpPr>
              <a:xfrm rot="7657480">
                <a:off x="4737589" y="3778575"/>
                <a:ext cx="2078551" cy="2754351"/>
                <a:chOff x="5226354" y="2785983"/>
                <a:chExt cx="2641915" cy="3551274"/>
              </a:xfrm>
              <a:solidFill>
                <a:schemeClr val="accent6">
                  <a:lumMod val="50000"/>
                </a:schemeClr>
              </a:solidFill>
            </p:grpSpPr>
            <p:sp>
              <p:nvSpPr>
                <p:cNvPr id="17" name="Rectangle: Rounded Corners 16">
                  <a:extLst>
                    <a:ext uri="{FF2B5EF4-FFF2-40B4-BE49-F238E27FC236}">
                      <a16:creationId xmlns:a16="http://schemas.microsoft.com/office/drawing/2014/main" id="{1E8224C4-ABEC-BEDE-E083-66D1CB0DEE65}"/>
                    </a:ext>
                  </a:extLst>
                </p:cNvPr>
                <p:cNvSpPr/>
                <p:nvPr/>
              </p:nvSpPr>
              <p:spPr>
                <a:xfrm rot="3158708">
                  <a:off x="4764734" y="4263908"/>
                  <a:ext cx="3551274" cy="595424"/>
                </a:xfrm>
                <a:prstGeom prst="roundRect">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Oval 17">
                  <a:extLst>
                    <a:ext uri="{FF2B5EF4-FFF2-40B4-BE49-F238E27FC236}">
                      <a16:creationId xmlns:a16="http://schemas.microsoft.com/office/drawing/2014/main" id="{B4B11DF2-4DC2-8237-74E1-146D7BE97F1E}"/>
                    </a:ext>
                  </a:extLst>
                </p:cNvPr>
                <p:cNvSpPr/>
                <p:nvPr/>
              </p:nvSpPr>
              <p:spPr>
                <a:xfrm>
                  <a:off x="5226354" y="2935268"/>
                  <a:ext cx="595716" cy="584200"/>
                </a:xfrm>
                <a:prstGeom prst="ellipse">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Oval 18">
                  <a:extLst>
                    <a:ext uri="{FF2B5EF4-FFF2-40B4-BE49-F238E27FC236}">
                      <a16:creationId xmlns:a16="http://schemas.microsoft.com/office/drawing/2014/main" id="{326A06B5-C1BE-F440-D652-2B857C6C7ECB}"/>
                    </a:ext>
                  </a:extLst>
                </p:cNvPr>
                <p:cNvSpPr/>
                <p:nvPr/>
              </p:nvSpPr>
              <p:spPr>
                <a:xfrm>
                  <a:off x="7277100" y="5622906"/>
                  <a:ext cx="591169" cy="578457"/>
                </a:xfrm>
                <a:prstGeom prst="ellipse">
                  <a:avLst/>
                </a:prstGeom>
                <a:grp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0" name="Group 19">
                <a:extLst>
                  <a:ext uri="{FF2B5EF4-FFF2-40B4-BE49-F238E27FC236}">
                    <a16:creationId xmlns:a16="http://schemas.microsoft.com/office/drawing/2014/main" id="{803F15E4-B5B6-D8C1-BCE1-934CEE45FDFC}"/>
                  </a:ext>
                </a:extLst>
              </p:cNvPr>
              <p:cNvGrpSpPr/>
              <p:nvPr/>
            </p:nvGrpSpPr>
            <p:grpSpPr>
              <a:xfrm rot="4039573">
                <a:off x="4051874" y="2617563"/>
                <a:ext cx="2040065" cy="2793338"/>
                <a:chOff x="5208221" y="2785983"/>
                <a:chExt cx="2660052" cy="3551274"/>
              </a:xfrm>
              <a:solidFill>
                <a:schemeClr val="accent3"/>
              </a:solidFill>
            </p:grpSpPr>
            <p:sp>
              <p:nvSpPr>
                <p:cNvPr id="21" name="Rectangle: Rounded Corners 20">
                  <a:extLst>
                    <a:ext uri="{FF2B5EF4-FFF2-40B4-BE49-F238E27FC236}">
                      <a16:creationId xmlns:a16="http://schemas.microsoft.com/office/drawing/2014/main" id="{239054E0-4384-784B-9D64-2E7F491ED984}"/>
                    </a:ext>
                  </a:extLst>
                </p:cNvPr>
                <p:cNvSpPr/>
                <p:nvPr/>
              </p:nvSpPr>
              <p:spPr>
                <a:xfrm rot="3158708">
                  <a:off x="4764734" y="4263908"/>
                  <a:ext cx="3551274" cy="595424"/>
                </a:xfrm>
                <a:prstGeom prst="roundRect">
                  <a:avLst/>
                </a:prstGeom>
                <a:grp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3"/>
                    </a:solidFill>
                  </a:endParaRPr>
                </a:p>
              </p:txBody>
            </p:sp>
            <p:sp>
              <p:nvSpPr>
                <p:cNvPr id="22" name="Oval 21">
                  <a:extLst>
                    <a:ext uri="{FF2B5EF4-FFF2-40B4-BE49-F238E27FC236}">
                      <a16:creationId xmlns:a16="http://schemas.microsoft.com/office/drawing/2014/main" id="{787AEA78-C1F4-1422-076B-246941F344D2}"/>
                    </a:ext>
                  </a:extLst>
                </p:cNvPr>
                <p:cNvSpPr/>
                <p:nvPr/>
              </p:nvSpPr>
              <p:spPr>
                <a:xfrm>
                  <a:off x="5208221" y="2931796"/>
                  <a:ext cx="572377" cy="593705"/>
                </a:xfrm>
                <a:prstGeom prst="ellipse">
                  <a:avLst/>
                </a:prstGeom>
                <a:grp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3"/>
                    </a:solidFill>
                  </a:endParaRPr>
                </a:p>
              </p:txBody>
            </p:sp>
            <p:sp>
              <p:nvSpPr>
                <p:cNvPr id="23" name="Oval 22">
                  <a:extLst>
                    <a:ext uri="{FF2B5EF4-FFF2-40B4-BE49-F238E27FC236}">
                      <a16:creationId xmlns:a16="http://schemas.microsoft.com/office/drawing/2014/main" id="{4F8E3066-AE6E-5D1F-DAEF-E64A3B2FDE1C}"/>
                    </a:ext>
                  </a:extLst>
                </p:cNvPr>
                <p:cNvSpPr/>
                <p:nvPr/>
              </p:nvSpPr>
              <p:spPr>
                <a:xfrm>
                  <a:off x="7277104" y="5622906"/>
                  <a:ext cx="591169" cy="578457"/>
                </a:xfrm>
                <a:prstGeom prst="ellipse">
                  <a:avLst/>
                </a:prstGeom>
                <a:grp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3"/>
                    </a:solidFill>
                  </a:endParaRPr>
                </a:p>
              </p:txBody>
            </p:sp>
          </p:grpSp>
        </p:grpSp>
        <p:pic>
          <p:nvPicPr>
            <p:cNvPr id="40" name="Graphic 39" descr="Lock outline">
              <a:extLst>
                <a:ext uri="{FF2B5EF4-FFF2-40B4-BE49-F238E27FC236}">
                  <a16:creationId xmlns:a16="http://schemas.microsoft.com/office/drawing/2014/main" id="{6AD6E3DE-1907-A2CF-80AF-1E519D866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4812" y="2642107"/>
              <a:ext cx="674300" cy="674300"/>
            </a:xfrm>
            <a:prstGeom prst="rect">
              <a:avLst/>
            </a:prstGeom>
          </p:spPr>
        </p:pic>
        <p:pic>
          <p:nvPicPr>
            <p:cNvPr id="41" name="Graphic 40" descr="Document outline">
              <a:extLst>
                <a:ext uri="{FF2B5EF4-FFF2-40B4-BE49-F238E27FC236}">
                  <a16:creationId xmlns:a16="http://schemas.microsoft.com/office/drawing/2014/main" id="{3E105FB0-A51D-C80C-5668-E474A59375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38871" y="4743956"/>
              <a:ext cx="644549" cy="644549"/>
            </a:xfrm>
            <a:prstGeom prst="rect">
              <a:avLst/>
            </a:prstGeom>
          </p:spPr>
        </p:pic>
        <p:pic>
          <p:nvPicPr>
            <p:cNvPr id="43" name="Graphic 42" descr="Packing Box Open outline">
              <a:extLst>
                <a:ext uri="{FF2B5EF4-FFF2-40B4-BE49-F238E27FC236}">
                  <a16:creationId xmlns:a16="http://schemas.microsoft.com/office/drawing/2014/main" id="{3B23B1C9-8080-CD38-699D-A23B986CE5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42288" y="4760853"/>
              <a:ext cx="645671" cy="645671"/>
            </a:xfrm>
            <a:prstGeom prst="rect">
              <a:avLst/>
            </a:prstGeom>
          </p:spPr>
        </p:pic>
      </p:grpSp>
    </p:spTree>
    <p:extLst>
      <p:ext uri="{BB962C8B-B14F-4D97-AF65-F5344CB8AC3E}">
        <p14:creationId xmlns:p14="http://schemas.microsoft.com/office/powerpoint/2010/main" val="317434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A1E7A-0E4A-05C7-A29B-DBCF3E8FACB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3511661-7EE2-996B-7E0A-2BD15F712477}"/>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Data Privacy Laws</a:t>
            </a:r>
          </a:p>
        </p:txBody>
      </p:sp>
      <p:sp>
        <p:nvSpPr>
          <p:cNvPr id="2" name="TextBox 1">
            <a:extLst>
              <a:ext uri="{FF2B5EF4-FFF2-40B4-BE49-F238E27FC236}">
                <a16:creationId xmlns:a16="http://schemas.microsoft.com/office/drawing/2014/main" id="{BB00EBCB-7171-3D46-6406-D3AD58E4343A}"/>
              </a:ext>
            </a:extLst>
          </p:cNvPr>
          <p:cNvSpPr txBox="1"/>
          <p:nvPr/>
        </p:nvSpPr>
        <p:spPr>
          <a:xfrm>
            <a:off x="774700" y="1890116"/>
            <a:ext cx="10452100" cy="2523768"/>
          </a:xfrm>
          <a:prstGeom prst="rect">
            <a:avLst/>
          </a:prstGeom>
          <a:noFill/>
        </p:spPr>
        <p:txBody>
          <a:bodyPr wrap="square" lIns="0" tIns="0" rIns="0" bIns="0" rtlCol="0">
            <a:spAutoFit/>
          </a:bodyPr>
          <a:lstStyle/>
          <a:p>
            <a:pPr lvl="0">
              <a:lnSpc>
                <a:spcPct val="90000"/>
              </a:lnSpc>
              <a:spcAft>
                <a:spcPts val="1200"/>
              </a:spcAft>
            </a:pPr>
            <a:r>
              <a:rPr lang="en-US" sz="2000">
                <a:solidFill>
                  <a:srgbClr val="FFFFFF"/>
                </a:solidFill>
              </a:rPr>
              <a:t>There are an increasing number of data privacy laws and regulations that organizations must comply with. Some of these include laws related to location such as General Data Protection Regulation (GDPR), California Consumer Privacy Act (CCPA), and the New York Privacy act where others relate to the specific industry such as the Health Insurance Portability and Accountability Act (HIPAA) and Family Educational Rights and Privacy Act (FERPA).</a:t>
            </a:r>
          </a:p>
          <a:p>
            <a:pPr lvl="0">
              <a:lnSpc>
                <a:spcPct val="90000"/>
              </a:lnSpc>
              <a:spcAft>
                <a:spcPts val="1200"/>
              </a:spcAft>
            </a:pPr>
            <a:endParaRPr lang="en-US" sz="2000">
              <a:solidFill>
                <a:srgbClr val="FFFFFF"/>
              </a:solidFill>
            </a:endParaRPr>
          </a:p>
          <a:p>
            <a:pPr lvl="0">
              <a:lnSpc>
                <a:spcPct val="90000"/>
              </a:lnSpc>
              <a:spcAft>
                <a:spcPts val="1200"/>
              </a:spcAft>
            </a:pPr>
            <a:r>
              <a:rPr lang="en-US" sz="2000">
                <a:solidFill>
                  <a:srgbClr val="FFFFFF"/>
                </a:solidFill>
              </a:rPr>
              <a:t>It’s important for organizations to know which laws and regulations may apply to them and ensure that there are proper controls in place to comply with the requirements.</a:t>
            </a:r>
          </a:p>
        </p:txBody>
      </p:sp>
    </p:spTree>
    <p:extLst>
      <p:ext uri="{BB962C8B-B14F-4D97-AF65-F5344CB8AC3E}">
        <p14:creationId xmlns:p14="http://schemas.microsoft.com/office/powerpoint/2010/main" val="216141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DE107-FC09-1256-8375-603E43E7B228}"/>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B82406-BBEB-A8C0-318F-5FAA98295AEE}"/>
              </a:ext>
            </a:extLst>
          </p:cNvPr>
          <p:cNvCxnSpPr>
            <a:stCxn id="4" idx="3"/>
            <a:endCxn id="8" idx="1"/>
          </p:cNvCxnSpPr>
          <p:nvPr/>
        </p:nvCxnSpPr>
        <p:spPr>
          <a:xfrm>
            <a:off x="4290646" y="2477409"/>
            <a:ext cx="3610708" cy="0"/>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8D4ECF-7BFA-D9F6-63BC-8EC709A9BFE1}"/>
              </a:ext>
            </a:extLst>
          </p:cNvPr>
          <p:cNvCxnSpPr/>
          <p:nvPr/>
        </p:nvCxnSpPr>
        <p:spPr>
          <a:xfrm>
            <a:off x="4290646" y="3501223"/>
            <a:ext cx="3610708" cy="0"/>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F02C4B-9011-6DDC-E5CB-41AEE55518A7}"/>
              </a:ext>
            </a:extLst>
          </p:cNvPr>
          <p:cNvCxnSpPr/>
          <p:nvPr/>
        </p:nvCxnSpPr>
        <p:spPr>
          <a:xfrm>
            <a:off x="4290646" y="4525038"/>
            <a:ext cx="3610708" cy="0"/>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3255DD7-C489-3460-17DE-F72045210007}"/>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Key Principles of GDPR</a:t>
            </a:r>
          </a:p>
        </p:txBody>
      </p:sp>
      <p:sp>
        <p:nvSpPr>
          <p:cNvPr id="3" name="Oval 2">
            <a:extLst>
              <a:ext uri="{FF2B5EF4-FFF2-40B4-BE49-F238E27FC236}">
                <a16:creationId xmlns:a16="http://schemas.microsoft.com/office/drawing/2014/main" id="{E974004A-3764-E740-544D-4E4101D15698}"/>
              </a:ext>
            </a:extLst>
          </p:cNvPr>
          <p:cNvSpPr/>
          <p:nvPr/>
        </p:nvSpPr>
        <p:spPr>
          <a:xfrm>
            <a:off x="4601305" y="1795699"/>
            <a:ext cx="2989384" cy="29893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GDPR</a:t>
            </a:r>
          </a:p>
        </p:txBody>
      </p:sp>
      <p:sp>
        <p:nvSpPr>
          <p:cNvPr id="4" name="Rectangle 3">
            <a:extLst>
              <a:ext uri="{FF2B5EF4-FFF2-40B4-BE49-F238E27FC236}">
                <a16:creationId xmlns:a16="http://schemas.microsoft.com/office/drawing/2014/main" id="{9ABD3E28-1266-86A6-35FD-CDF88398A77A}"/>
              </a:ext>
            </a:extLst>
          </p:cNvPr>
          <p:cNvSpPr/>
          <p:nvPr/>
        </p:nvSpPr>
        <p:spPr>
          <a:xfrm>
            <a:off x="1301262" y="2166564"/>
            <a:ext cx="2989384" cy="62168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Lawfulness, Fairness, and Transparency </a:t>
            </a:r>
          </a:p>
        </p:txBody>
      </p:sp>
      <p:sp>
        <p:nvSpPr>
          <p:cNvPr id="5" name="Rectangle 4">
            <a:extLst>
              <a:ext uri="{FF2B5EF4-FFF2-40B4-BE49-F238E27FC236}">
                <a16:creationId xmlns:a16="http://schemas.microsoft.com/office/drawing/2014/main" id="{CA2D4188-478C-9FEA-D6EE-F80B964A4292}"/>
              </a:ext>
            </a:extLst>
          </p:cNvPr>
          <p:cNvSpPr/>
          <p:nvPr/>
        </p:nvSpPr>
        <p:spPr>
          <a:xfrm>
            <a:off x="1301262" y="3192333"/>
            <a:ext cx="2989384" cy="62168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Purpose Limitation</a:t>
            </a:r>
          </a:p>
        </p:txBody>
      </p:sp>
      <p:sp>
        <p:nvSpPr>
          <p:cNvPr id="6" name="Rectangle 5">
            <a:extLst>
              <a:ext uri="{FF2B5EF4-FFF2-40B4-BE49-F238E27FC236}">
                <a16:creationId xmlns:a16="http://schemas.microsoft.com/office/drawing/2014/main" id="{ECDBF67E-49B6-0672-6243-4705A2A3B5B7}"/>
              </a:ext>
            </a:extLst>
          </p:cNvPr>
          <p:cNvSpPr/>
          <p:nvPr/>
        </p:nvSpPr>
        <p:spPr>
          <a:xfrm>
            <a:off x="1301262" y="4216148"/>
            <a:ext cx="2989384" cy="62168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Accuracy</a:t>
            </a:r>
          </a:p>
        </p:txBody>
      </p:sp>
      <p:sp>
        <p:nvSpPr>
          <p:cNvPr id="7" name="Rectangle 6">
            <a:extLst>
              <a:ext uri="{FF2B5EF4-FFF2-40B4-BE49-F238E27FC236}">
                <a16:creationId xmlns:a16="http://schemas.microsoft.com/office/drawing/2014/main" id="{23A07AA5-8E61-8BF8-D9F3-C035893B4EC4}"/>
              </a:ext>
            </a:extLst>
          </p:cNvPr>
          <p:cNvSpPr/>
          <p:nvPr/>
        </p:nvSpPr>
        <p:spPr>
          <a:xfrm>
            <a:off x="4599354" y="4999396"/>
            <a:ext cx="2989384" cy="62168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Storage Limitation</a:t>
            </a:r>
          </a:p>
        </p:txBody>
      </p:sp>
      <p:sp>
        <p:nvSpPr>
          <p:cNvPr id="8" name="Rectangle 7">
            <a:extLst>
              <a:ext uri="{FF2B5EF4-FFF2-40B4-BE49-F238E27FC236}">
                <a16:creationId xmlns:a16="http://schemas.microsoft.com/office/drawing/2014/main" id="{21E28B19-1FC4-9C82-57EE-B7DD0A3A4AB8}"/>
              </a:ext>
            </a:extLst>
          </p:cNvPr>
          <p:cNvSpPr/>
          <p:nvPr/>
        </p:nvSpPr>
        <p:spPr>
          <a:xfrm>
            <a:off x="7901354" y="2166564"/>
            <a:ext cx="2989384" cy="62168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Data Minimization</a:t>
            </a:r>
          </a:p>
        </p:txBody>
      </p:sp>
      <p:sp>
        <p:nvSpPr>
          <p:cNvPr id="10" name="Rectangle 9">
            <a:extLst>
              <a:ext uri="{FF2B5EF4-FFF2-40B4-BE49-F238E27FC236}">
                <a16:creationId xmlns:a16="http://schemas.microsoft.com/office/drawing/2014/main" id="{05A026D2-ECB4-70B1-4969-F827910BB950}"/>
              </a:ext>
            </a:extLst>
          </p:cNvPr>
          <p:cNvSpPr/>
          <p:nvPr/>
        </p:nvSpPr>
        <p:spPr>
          <a:xfrm>
            <a:off x="7901354" y="3190379"/>
            <a:ext cx="2989384" cy="62168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Integrity and Confidentiality</a:t>
            </a:r>
          </a:p>
        </p:txBody>
      </p:sp>
      <p:sp>
        <p:nvSpPr>
          <p:cNvPr id="11" name="Rectangle 10">
            <a:extLst>
              <a:ext uri="{FF2B5EF4-FFF2-40B4-BE49-F238E27FC236}">
                <a16:creationId xmlns:a16="http://schemas.microsoft.com/office/drawing/2014/main" id="{5A192255-A646-E6C3-F098-39B77CA00C96}"/>
              </a:ext>
            </a:extLst>
          </p:cNvPr>
          <p:cNvSpPr/>
          <p:nvPr/>
        </p:nvSpPr>
        <p:spPr>
          <a:xfrm>
            <a:off x="7901354" y="4214194"/>
            <a:ext cx="2989384" cy="62168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Accountability </a:t>
            </a:r>
          </a:p>
        </p:txBody>
      </p:sp>
      <p:cxnSp>
        <p:nvCxnSpPr>
          <p:cNvPr id="17" name="Straight Connector 16">
            <a:extLst>
              <a:ext uri="{FF2B5EF4-FFF2-40B4-BE49-F238E27FC236}">
                <a16:creationId xmlns:a16="http://schemas.microsoft.com/office/drawing/2014/main" id="{89F399CF-AEBE-AEB6-80C3-00CAD8AAD995}"/>
              </a:ext>
            </a:extLst>
          </p:cNvPr>
          <p:cNvCxnSpPr>
            <a:stCxn id="3" idx="4"/>
            <a:endCxn id="7" idx="0"/>
          </p:cNvCxnSpPr>
          <p:nvPr/>
        </p:nvCxnSpPr>
        <p:spPr>
          <a:xfrm flipH="1">
            <a:off x="6094046" y="4785083"/>
            <a:ext cx="1951" cy="214313"/>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95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66215-B754-B2F4-B7C6-CABE7A9E973D}"/>
            </a:ext>
          </a:extLst>
        </p:cNvPr>
        <p:cNvGrpSpPr/>
        <p:nvPr/>
      </p:nvGrpSpPr>
      <p:grpSpPr>
        <a:xfrm>
          <a:off x="0" y="0"/>
          <a:ext cx="0" cy="0"/>
          <a:chOff x="0" y="0"/>
          <a:chExt cx="0" cy="0"/>
        </a:xfrm>
      </p:grpSpPr>
      <p:pic>
        <p:nvPicPr>
          <p:cNvPr id="5" name="Picture 4" descr="A hand touching a finger with check marks&#10;&#10;AI-generated content may be incorrect.">
            <a:extLst>
              <a:ext uri="{FF2B5EF4-FFF2-40B4-BE49-F238E27FC236}">
                <a16:creationId xmlns:a16="http://schemas.microsoft.com/office/drawing/2014/main" id="{5FA9BB45-5327-EB9E-6CA9-1A238FF71A6F}"/>
              </a:ext>
            </a:extLst>
          </p:cNvPr>
          <p:cNvPicPr>
            <a:picLocks noChangeAspect="1"/>
          </p:cNvPicPr>
          <p:nvPr/>
        </p:nvPicPr>
        <p:blipFill>
          <a:blip r:embed="rId3"/>
          <a:srcRect l="-43309" t="-595" r="18126" b="595"/>
          <a:stretch/>
        </p:blipFill>
        <p:spPr>
          <a:xfrm>
            <a:off x="0" y="0"/>
            <a:ext cx="12191999" cy="6400800"/>
          </a:xfrm>
          <a:prstGeom prst="rect">
            <a:avLst/>
          </a:prstGeom>
          <a:solidFill>
            <a:srgbClr val="070C10"/>
          </a:solidFill>
        </p:spPr>
      </p:pic>
      <p:sp>
        <p:nvSpPr>
          <p:cNvPr id="21" name="TextBox 20">
            <a:extLst>
              <a:ext uri="{FF2B5EF4-FFF2-40B4-BE49-F238E27FC236}">
                <a16:creationId xmlns:a16="http://schemas.microsoft.com/office/drawing/2014/main" id="{ED6EC943-085C-F4E0-A8E6-342D0EADBAAD}"/>
              </a:ext>
            </a:extLst>
          </p:cNvPr>
          <p:cNvSpPr txBox="1"/>
          <p:nvPr/>
        </p:nvSpPr>
        <p:spPr>
          <a:xfrm>
            <a:off x="609600" y="1259556"/>
            <a:ext cx="8204199" cy="4130592"/>
          </a:xfrm>
          <a:prstGeom prst="rect">
            <a:avLst/>
          </a:prstGeom>
          <a:noFill/>
        </p:spPr>
        <p:txBody>
          <a:bodyPr wrap="square" rtlCol="0">
            <a:noAutofit/>
          </a:bodyPr>
          <a:lstStyle/>
          <a:p>
            <a:pPr>
              <a:spcAft>
                <a:spcPts val="600"/>
              </a:spcAft>
              <a:buClr>
                <a:schemeClr val="accent1"/>
              </a:buClr>
            </a:pPr>
            <a:r>
              <a:rPr lang="en-US" sz="2000">
                <a:solidFill>
                  <a:schemeClr val="accent1"/>
                </a:solidFill>
              </a:rPr>
              <a:t>Data subjects (a living person whose personal data is being collected, processed, or used) have various right, such as:</a:t>
            </a:r>
          </a:p>
          <a:p>
            <a:pPr marL="171450" indent="-171450">
              <a:spcAft>
                <a:spcPts val="600"/>
              </a:spcAft>
              <a:buClr>
                <a:schemeClr val="accent1"/>
              </a:buClr>
              <a:buFont typeface="Arial" panose="020B0604020202020204" pitchFamily="34" charset="0"/>
              <a:buChar char="•"/>
            </a:pPr>
            <a:r>
              <a:rPr lang="en-US">
                <a:solidFill>
                  <a:schemeClr val="bg1"/>
                </a:solidFill>
              </a:rPr>
              <a:t>Right to access personal data</a:t>
            </a:r>
          </a:p>
          <a:p>
            <a:pPr marL="171450" indent="-171450">
              <a:spcAft>
                <a:spcPts val="600"/>
              </a:spcAft>
              <a:buClr>
                <a:schemeClr val="accent1"/>
              </a:buClr>
              <a:buFont typeface="Arial" panose="020B0604020202020204" pitchFamily="34" charset="0"/>
              <a:buChar char="•"/>
            </a:pPr>
            <a:r>
              <a:rPr lang="en-US">
                <a:solidFill>
                  <a:schemeClr val="bg1"/>
                </a:solidFill>
              </a:rPr>
              <a:t>Right to rectify incorrect or outdated information</a:t>
            </a:r>
          </a:p>
          <a:p>
            <a:pPr marL="171450" indent="-171450">
              <a:spcAft>
                <a:spcPts val="600"/>
              </a:spcAft>
              <a:buClr>
                <a:schemeClr val="accent1"/>
              </a:buClr>
              <a:buFont typeface="Arial" panose="020B0604020202020204" pitchFamily="34" charset="0"/>
              <a:buChar char="•"/>
            </a:pPr>
            <a:r>
              <a:rPr lang="en-US">
                <a:solidFill>
                  <a:schemeClr val="bg1"/>
                </a:solidFill>
              </a:rPr>
              <a:t>Right to erasure (right to be forgotten)</a:t>
            </a:r>
          </a:p>
          <a:p>
            <a:pPr marL="171450" indent="-171450">
              <a:spcAft>
                <a:spcPts val="600"/>
              </a:spcAft>
              <a:buClr>
                <a:schemeClr val="accent1"/>
              </a:buClr>
              <a:buFont typeface="Arial" panose="020B0604020202020204" pitchFamily="34" charset="0"/>
              <a:buChar char="•"/>
            </a:pPr>
            <a:r>
              <a:rPr lang="en-US">
                <a:solidFill>
                  <a:schemeClr val="bg1"/>
                </a:solidFill>
              </a:rPr>
              <a:t>Right to object to data processing</a:t>
            </a:r>
          </a:p>
          <a:p>
            <a:pPr marL="171450" indent="-171450">
              <a:spcAft>
                <a:spcPts val="600"/>
              </a:spcAft>
              <a:buClr>
                <a:schemeClr val="accent1"/>
              </a:buClr>
              <a:buFont typeface="Arial" panose="020B0604020202020204" pitchFamily="34" charset="0"/>
              <a:buChar char="•"/>
            </a:pPr>
            <a:r>
              <a:rPr lang="en-US">
                <a:solidFill>
                  <a:schemeClr val="bg1"/>
                </a:solidFill>
              </a:rPr>
              <a:t>Right to data portability (transfer personal data to another provider)</a:t>
            </a:r>
          </a:p>
          <a:p>
            <a:pPr marL="171450" indent="-171450">
              <a:spcAft>
                <a:spcPts val="600"/>
              </a:spcAft>
              <a:buClr>
                <a:schemeClr val="accent1"/>
              </a:buClr>
              <a:buFont typeface="Arial" panose="020B0604020202020204" pitchFamily="34" charset="0"/>
              <a:buChar char="•"/>
            </a:pPr>
            <a:endParaRPr lang="en-US">
              <a:solidFill>
                <a:schemeClr val="bg2">
                  <a:lumMod val="90000"/>
                </a:schemeClr>
              </a:solidFill>
            </a:endParaRPr>
          </a:p>
          <a:p>
            <a:pPr>
              <a:spcAft>
                <a:spcPts val="600"/>
              </a:spcAft>
              <a:buClr>
                <a:schemeClr val="accent1"/>
              </a:buClr>
            </a:pPr>
            <a:r>
              <a:rPr lang="en-US" sz="2000">
                <a:solidFill>
                  <a:schemeClr val="accent1"/>
                </a:solidFill>
              </a:rPr>
              <a:t>Similarly, employees have obligations to ensure that personal data is kept secure, such as: </a:t>
            </a:r>
          </a:p>
          <a:p>
            <a:pPr marL="171450" indent="-171450">
              <a:spcAft>
                <a:spcPts val="600"/>
              </a:spcAft>
              <a:buClr>
                <a:schemeClr val="accent1"/>
              </a:buClr>
              <a:buFont typeface="Arial" panose="020B0604020202020204" pitchFamily="34" charset="0"/>
              <a:buChar char="•"/>
            </a:pPr>
            <a:r>
              <a:rPr lang="en-US">
                <a:solidFill>
                  <a:schemeClr val="bg1"/>
                </a:solidFill>
              </a:rPr>
              <a:t>Understand and respect the data privacy policies in place</a:t>
            </a:r>
          </a:p>
          <a:p>
            <a:pPr marL="171450" indent="-171450">
              <a:spcAft>
                <a:spcPts val="600"/>
              </a:spcAft>
              <a:buClr>
                <a:schemeClr val="accent1"/>
              </a:buClr>
              <a:buFont typeface="Arial" panose="020B0604020202020204" pitchFamily="34" charset="0"/>
              <a:buChar char="•"/>
            </a:pPr>
            <a:r>
              <a:rPr lang="en-US">
                <a:solidFill>
                  <a:schemeClr val="bg1"/>
                </a:solidFill>
              </a:rPr>
              <a:t>Be vigilant about phishing, social engineering attempts, and other malicious activities  </a:t>
            </a:r>
          </a:p>
          <a:p>
            <a:pPr marL="171450" indent="-171450">
              <a:spcAft>
                <a:spcPts val="600"/>
              </a:spcAft>
              <a:buClr>
                <a:schemeClr val="accent1"/>
              </a:buClr>
              <a:buFont typeface="Arial" panose="020B0604020202020204" pitchFamily="34" charset="0"/>
              <a:buChar char="•"/>
            </a:pPr>
            <a:r>
              <a:rPr lang="en-US">
                <a:solidFill>
                  <a:schemeClr val="bg1"/>
                </a:solidFill>
              </a:rPr>
              <a:t>Report any suspected data privacy breaches immediately to the relevant authority within your organization</a:t>
            </a:r>
          </a:p>
        </p:txBody>
      </p:sp>
      <p:sp>
        <p:nvSpPr>
          <p:cNvPr id="3" name="Slide Number Placeholder 2">
            <a:extLst>
              <a:ext uri="{FF2B5EF4-FFF2-40B4-BE49-F238E27FC236}">
                <a16:creationId xmlns:a16="http://schemas.microsoft.com/office/drawing/2014/main" id="{975817FF-0AE6-210F-8F06-E8B708A27675}"/>
              </a:ext>
            </a:extLst>
          </p:cNvPr>
          <p:cNvSpPr>
            <a:spLocks noGrp="1"/>
          </p:cNvSpPr>
          <p:nvPr>
            <p:ph type="sldNum" sz="quarter" idx="4294967295"/>
          </p:nvPr>
        </p:nvSpPr>
        <p:spPr>
          <a:xfrm>
            <a:off x="252393" y="6492874"/>
            <a:ext cx="357207" cy="365126"/>
          </a:xfrm>
        </p:spPr>
        <p:txBody>
          <a:bodyPr/>
          <a:lstStyle/>
          <a:p>
            <a:fld id="{8C499CF0-C8E2-4E59-9052-1B24C1960F75}" type="slidenum">
              <a:rPr lang="en-US" smtClean="0"/>
              <a:pPr/>
              <a:t>17</a:t>
            </a:fld>
            <a:endParaRPr lang="en-US"/>
          </a:p>
        </p:txBody>
      </p:sp>
      <p:sp>
        <p:nvSpPr>
          <p:cNvPr id="2" name="TextBox 1">
            <a:extLst>
              <a:ext uri="{FF2B5EF4-FFF2-40B4-BE49-F238E27FC236}">
                <a16:creationId xmlns:a16="http://schemas.microsoft.com/office/drawing/2014/main" id="{752D0EA6-9BC2-74C1-5FE1-D83DC11377AC}"/>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User Rights and Obligations</a:t>
            </a:r>
          </a:p>
        </p:txBody>
      </p:sp>
    </p:spTree>
    <p:extLst>
      <p:ext uri="{BB962C8B-B14F-4D97-AF65-F5344CB8AC3E}">
        <p14:creationId xmlns:p14="http://schemas.microsoft.com/office/powerpoint/2010/main" val="102486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8DE18-CED3-D174-C1DE-EDFECB3BFF00}"/>
            </a:ext>
          </a:extLst>
        </p:cNvPr>
        <p:cNvGrpSpPr/>
        <p:nvPr/>
      </p:nvGrpSpPr>
      <p:grpSpPr>
        <a:xfrm>
          <a:off x="0" y="0"/>
          <a:ext cx="0" cy="0"/>
          <a:chOff x="0" y="0"/>
          <a:chExt cx="0" cy="0"/>
        </a:xfrm>
      </p:grpSpPr>
      <p:pic>
        <p:nvPicPr>
          <p:cNvPr id="4" name="Picture 3" descr="Close up of a person's eye&#10;&#10;AI-generated content may be incorrect.">
            <a:extLst>
              <a:ext uri="{FF2B5EF4-FFF2-40B4-BE49-F238E27FC236}">
                <a16:creationId xmlns:a16="http://schemas.microsoft.com/office/drawing/2014/main" id="{6F970ADA-4C27-46D1-A230-A68F024563E8}"/>
              </a:ext>
            </a:extLst>
          </p:cNvPr>
          <p:cNvPicPr>
            <a:picLocks noChangeAspect="1"/>
          </p:cNvPicPr>
          <p:nvPr/>
        </p:nvPicPr>
        <p:blipFill>
          <a:blip r:embed="rId2"/>
          <a:srcRect l="-10980" t="-132312" b="27167"/>
          <a:stretch/>
        </p:blipFill>
        <p:spPr>
          <a:xfrm>
            <a:off x="0" y="0"/>
            <a:ext cx="12192000" cy="6438899"/>
          </a:xfrm>
          <a:prstGeom prst="rect">
            <a:avLst/>
          </a:prstGeom>
          <a:solidFill>
            <a:srgbClr val="030308"/>
          </a:solidFill>
        </p:spPr>
      </p:pic>
      <p:sp>
        <p:nvSpPr>
          <p:cNvPr id="9" name="TextBox 8">
            <a:extLst>
              <a:ext uri="{FF2B5EF4-FFF2-40B4-BE49-F238E27FC236}">
                <a16:creationId xmlns:a16="http://schemas.microsoft.com/office/drawing/2014/main" id="{4CFE21CA-C567-CFE0-43F8-E936046E6F51}"/>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Artificial Intelligence and Data Privacy</a:t>
            </a:r>
          </a:p>
        </p:txBody>
      </p:sp>
      <p:sp>
        <p:nvSpPr>
          <p:cNvPr id="2" name="TextBox 1">
            <a:extLst>
              <a:ext uri="{FF2B5EF4-FFF2-40B4-BE49-F238E27FC236}">
                <a16:creationId xmlns:a16="http://schemas.microsoft.com/office/drawing/2014/main" id="{2BBB878D-0285-0922-E2EC-D3B1B789B6BB}"/>
              </a:ext>
            </a:extLst>
          </p:cNvPr>
          <p:cNvSpPr txBox="1"/>
          <p:nvPr/>
        </p:nvSpPr>
        <p:spPr>
          <a:xfrm>
            <a:off x="774700" y="1890116"/>
            <a:ext cx="10452100" cy="1815882"/>
          </a:xfrm>
          <a:prstGeom prst="rect">
            <a:avLst/>
          </a:prstGeom>
          <a:noFill/>
        </p:spPr>
        <p:txBody>
          <a:bodyPr wrap="square" lIns="0" tIns="0" rIns="0" bIns="0" rtlCol="0">
            <a:spAutoFit/>
          </a:bodyPr>
          <a:lstStyle/>
          <a:p>
            <a:pPr lvl="0">
              <a:lnSpc>
                <a:spcPct val="90000"/>
              </a:lnSpc>
              <a:spcAft>
                <a:spcPts val="1200"/>
              </a:spcAft>
            </a:pPr>
            <a:r>
              <a:rPr lang="en-US" sz="2000">
                <a:solidFill>
                  <a:srgbClr val="FFFFFF"/>
                </a:solidFill>
              </a:rPr>
              <a:t>Artificial Intelligence (AI) heavily relies upon large datasets, which include personal and sensitive information, to train the algorithms. The output of the AI tool is based upon the data inputs that have been provided. This may lead to the end users of AI relying and making decisions without transparency into the AI models.</a:t>
            </a:r>
          </a:p>
          <a:p>
            <a:pPr lvl="0">
              <a:lnSpc>
                <a:spcPct val="90000"/>
              </a:lnSpc>
              <a:spcAft>
                <a:spcPts val="1200"/>
              </a:spcAft>
            </a:pPr>
            <a:r>
              <a:rPr lang="en-US" sz="2000">
                <a:solidFill>
                  <a:srgbClr val="FFFFFF"/>
                </a:solidFill>
              </a:rPr>
              <a:t>AI algorithms are trained based upon user input. This may lead to lack of data quality and accuracy as the data is aggregated from various sources. </a:t>
            </a:r>
          </a:p>
        </p:txBody>
      </p:sp>
    </p:spTree>
    <p:extLst>
      <p:ext uri="{BB962C8B-B14F-4D97-AF65-F5344CB8AC3E}">
        <p14:creationId xmlns:p14="http://schemas.microsoft.com/office/powerpoint/2010/main" val="69325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7D2A-D675-8D6D-DD28-EBC4B8531FFF}"/>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90A5401F-119D-DB53-0FF3-CFBC312D79AC}"/>
              </a:ext>
            </a:extLst>
          </p:cNvPr>
          <p:cNvSpPr txBox="1"/>
          <p:nvPr/>
        </p:nvSpPr>
        <p:spPr>
          <a:xfrm>
            <a:off x="609601" y="1475456"/>
            <a:ext cx="6731000" cy="4130592"/>
          </a:xfrm>
          <a:prstGeom prst="rect">
            <a:avLst/>
          </a:prstGeom>
          <a:noFill/>
        </p:spPr>
        <p:txBody>
          <a:bodyPr wrap="square" rtlCol="0">
            <a:noAutofit/>
          </a:bodyPr>
          <a:lstStyle/>
          <a:p>
            <a:pPr>
              <a:spcAft>
                <a:spcPts val="600"/>
              </a:spcAft>
              <a:buClr>
                <a:schemeClr val="accent1"/>
              </a:buClr>
            </a:pPr>
            <a:r>
              <a:rPr lang="en-US" sz="2000">
                <a:solidFill>
                  <a:schemeClr val="accent1"/>
                </a:solidFill>
              </a:rPr>
              <a:t>When using AI in your work or personal life, it’s important to consider the following:</a:t>
            </a:r>
          </a:p>
          <a:p>
            <a:pPr marL="171450" indent="-171450">
              <a:spcAft>
                <a:spcPts val="600"/>
              </a:spcAft>
              <a:buClr>
                <a:schemeClr val="accent1"/>
              </a:buClr>
              <a:buFont typeface="Arial" panose="020B0604020202020204" pitchFamily="34" charset="0"/>
              <a:buChar char="•"/>
            </a:pPr>
            <a:r>
              <a:rPr lang="en-US">
                <a:solidFill>
                  <a:schemeClr val="bg1"/>
                </a:solidFill>
              </a:rPr>
              <a:t>Use AI as a guide, rather than a decision maker. AI can be a great tool to compile information and provide details, but should not be solely used to gather facts or make decisions as the data may not be accurate.</a:t>
            </a:r>
          </a:p>
          <a:p>
            <a:pPr marL="171450" indent="-171450">
              <a:spcAft>
                <a:spcPts val="600"/>
              </a:spcAft>
              <a:buClr>
                <a:schemeClr val="accent1"/>
              </a:buClr>
              <a:buFont typeface="Arial" panose="020B0604020202020204" pitchFamily="34" charset="0"/>
              <a:buChar char="•"/>
            </a:pPr>
            <a:r>
              <a:rPr lang="en-US">
                <a:solidFill>
                  <a:schemeClr val="bg1"/>
                </a:solidFill>
              </a:rPr>
              <a:t>Do not share personal or organizational data with public AI tools. Once the data is shared, there is no way to get the data back and it will be added to the database supporting the algorithm.</a:t>
            </a:r>
          </a:p>
          <a:p>
            <a:pPr marL="171450" indent="-171450">
              <a:spcAft>
                <a:spcPts val="600"/>
              </a:spcAft>
              <a:buClr>
                <a:schemeClr val="accent1"/>
              </a:buClr>
              <a:buFont typeface="Arial" panose="020B0604020202020204" pitchFamily="34" charset="0"/>
              <a:buChar char="•"/>
            </a:pPr>
            <a:r>
              <a:rPr lang="en-US">
                <a:solidFill>
                  <a:schemeClr val="bg1"/>
                </a:solidFill>
              </a:rPr>
              <a:t>Anonymize data that you are sharing. Mask or change names of individuals, companies, and locations in order to reduce the risk that personal or organizational data is leaked.</a:t>
            </a:r>
          </a:p>
        </p:txBody>
      </p:sp>
      <p:sp>
        <p:nvSpPr>
          <p:cNvPr id="3" name="Slide Number Placeholder 2">
            <a:extLst>
              <a:ext uri="{FF2B5EF4-FFF2-40B4-BE49-F238E27FC236}">
                <a16:creationId xmlns:a16="http://schemas.microsoft.com/office/drawing/2014/main" id="{62B2B604-0736-F949-04CB-3834CB2D0410}"/>
              </a:ext>
            </a:extLst>
          </p:cNvPr>
          <p:cNvSpPr>
            <a:spLocks noGrp="1"/>
          </p:cNvSpPr>
          <p:nvPr>
            <p:ph type="sldNum" sz="quarter" idx="4294967295"/>
          </p:nvPr>
        </p:nvSpPr>
        <p:spPr>
          <a:xfrm>
            <a:off x="252393" y="6492874"/>
            <a:ext cx="357207" cy="365126"/>
          </a:xfrm>
        </p:spPr>
        <p:txBody>
          <a:bodyPr/>
          <a:lstStyle/>
          <a:p>
            <a:fld id="{8C499CF0-C8E2-4E59-9052-1B24C1960F75}" type="slidenum">
              <a:rPr lang="en-US" smtClean="0"/>
              <a:pPr/>
              <a:t>19</a:t>
            </a:fld>
            <a:endParaRPr lang="en-US"/>
          </a:p>
        </p:txBody>
      </p:sp>
      <p:sp>
        <p:nvSpPr>
          <p:cNvPr id="2" name="TextBox 1">
            <a:extLst>
              <a:ext uri="{FF2B5EF4-FFF2-40B4-BE49-F238E27FC236}">
                <a16:creationId xmlns:a16="http://schemas.microsoft.com/office/drawing/2014/main" id="{4897CCBE-698D-1E69-CE40-EF84F1AB8147}"/>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Using AI Intelligently </a:t>
            </a:r>
          </a:p>
        </p:txBody>
      </p:sp>
      <p:pic>
        <p:nvPicPr>
          <p:cNvPr id="6" name="Picture 5" descr="A close up of a circuit board&#10;&#10;AI-generated content may be incorrect.">
            <a:extLst>
              <a:ext uri="{FF2B5EF4-FFF2-40B4-BE49-F238E27FC236}">
                <a16:creationId xmlns:a16="http://schemas.microsoft.com/office/drawing/2014/main" id="{1A791DA2-0257-464D-185E-E278C1C60B35}"/>
              </a:ext>
            </a:extLst>
          </p:cNvPr>
          <p:cNvPicPr>
            <a:picLocks noChangeAspect="1"/>
          </p:cNvPicPr>
          <p:nvPr/>
        </p:nvPicPr>
        <p:blipFill>
          <a:blip r:embed="rId3"/>
          <a:srcRect l="33570" t="193" r="31241" b="1786"/>
          <a:stretch/>
        </p:blipFill>
        <p:spPr>
          <a:xfrm>
            <a:off x="8115300" y="12560"/>
            <a:ext cx="4076699" cy="6364339"/>
          </a:xfrm>
          <a:prstGeom prst="rect">
            <a:avLst/>
          </a:prstGeom>
        </p:spPr>
      </p:pic>
    </p:spTree>
    <p:extLst>
      <p:ext uri="{BB962C8B-B14F-4D97-AF65-F5344CB8AC3E}">
        <p14:creationId xmlns:p14="http://schemas.microsoft.com/office/powerpoint/2010/main" val="169857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2B90CD-81DB-425D-B930-438D3F4F0554}"/>
              </a:ext>
            </a:extLst>
          </p:cNvPr>
          <p:cNvPicPr>
            <a:picLocks noChangeAspect="1"/>
          </p:cNvPicPr>
          <p:nvPr/>
        </p:nvPicPr>
        <p:blipFill>
          <a:blip r:embed="rId2"/>
          <a:srcRect t="21313" b="21313"/>
          <a:stretch/>
        </p:blipFill>
        <p:spPr>
          <a:xfrm>
            <a:off x="0" y="0"/>
            <a:ext cx="12192000" cy="4663439"/>
          </a:xfrm>
          <a:prstGeom prst="rect">
            <a:avLst/>
          </a:prstGeom>
        </p:spPr>
      </p:pic>
      <p:sp>
        <p:nvSpPr>
          <p:cNvPr id="13" name="Rectangle 7">
            <a:extLst>
              <a:ext uri="{FF2B5EF4-FFF2-40B4-BE49-F238E27FC236}">
                <a16:creationId xmlns:a16="http://schemas.microsoft.com/office/drawing/2014/main" id="{623C201C-DAF2-5748-8B20-414A25FEF947}"/>
              </a:ext>
            </a:extLst>
          </p:cNvPr>
          <p:cNvSpPr/>
          <p:nvPr/>
        </p:nvSpPr>
        <p:spPr>
          <a:xfrm flipH="1">
            <a:off x="0" y="-1"/>
            <a:ext cx="6766560" cy="4663440"/>
          </a:xfrm>
          <a:custGeom>
            <a:avLst/>
            <a:gdLst>
              <a:gd name="connsiteX0" fmla="*/ 0 w 4876800"/>
              <a:gd name="connsiteY0" fmla="*/ 0 h 3644537"/>
              <a:gd name="connsiteX1" fmla="*/ 4876800 w 4876800"/>
              <a:gd name="connsiteY1" fmla="*/ 0 h 3644537"/>
              <a:gd name="connsiteX2" fmla="*/ 4876800 w 4876800"/>
              <a:gd name="connsiteY2" fmla="*/ 3644537 h 3644537"/>
              <a:gd name="connsiteX3" fmla="*/ 0 w 4876800"/>
              <a:gd name="connsiteY3" fmla="*/ 3644537 h 3644537"/>
              <a:gd name="connsiteX4" fmla="*/ 0 w 4876800"/>
              <a:gd name="connsiteY4" fmla="*/ 0 h 3644537"/>
              <a:gd name="connsiteX0" fmla="*/ 826718 w 5703518"/>
              <a:gd name="connsiteY0" fmla="*/ 0 h 3657063"/>
              <a:gd name="connsiteX1" fmla="*/ 5703518 w 5703518"/>
              <a:gd name="connsiteY1" fmla="*/ 0 h 3657063"/>
              <a:gd name="connsiteX2" fmla="*/ 5703518 w 5703518"/>
              <a:gd name="connsiteY2" fmla="*/ 3644537 h 3657063"/>
              <a:gd name="connsiteX3" fmla="*/ 0 w 5703518"/>
              <a:gd name="connsiteY3" fmla="*/ 3657063 h 3657063"/>
              <a:gd name="connsiteX4" fmla="*/ 826718 w 5703518"/>
              <a:gd name="connsiteY4" fmla="*/ 0 h 3657063"/>
              <a:gd name="connsiteX0" fmla="*/ 836194 w 5712994"/>
              <a:gd name="connsiteY0" fmla="*/ 0 h 3647588"/>
              <a:gd name="connsiteX1" fmla="*/ 5712994 w 5712994"/>
              <a:gd name="connsiteY1" fmla="*/ 0 h 3647588"/>
              <a:gd name="connsiteX2" fmla="*/ 5712994 w 5712994"/>
              <a:gd name="connsiteY2" fmla="*/ 3644537 h 3647588"/>
              <a:gd name="connsiteX3" fmla="*/ 0 w 5712994"/>
              <a:gd name="connsiteY3" fmla="*/ 3647588 h 3647588"/>
              <a:gd name="connsiteX4" fmla="*/ 836194 w 5712994"/>
              <a:gd name="connsiteY4" fmla="*/ 0 h 3647588"/>
              <a:gd name="connsiteX0" fmla="*/ 1187886 w 5712994"/>
              <a:gd name="connsiteY0" fmla="*/ 0 h 3647588"/>
              <a:gd name="connsiteX1" fmla="*/ 5712994 w 5712994"/>
              <a:gd name="connsiteY1" fmla="*/ 0 h 3647588"/>
              <a:gd name="connsiteX2" fmla="*/ 5712994 w 5712994"/>
              <a:gd name="connsiteY2" fmla="*/ 3644537 h 3647588"/>
              <a:gd name="connsiteX3" fmla="*/ 0 w 5712994"/>
              <a:gd name="connsiteY3" fmla="*/ 3647588 h 3647588"/>
              <a:gd name="connsiteX4" fmla="*/ 1187886 w 5712994"/>
              <a:gd name="connsiteY4" fmla="*/ 0 h 3647588"/>
              <a:gd name="connsiteX0" fmla="*/ 1385771 w 5712994"/>
              <a:gd name="connsiteY0" fmla="*/ 0 h 3647588"/>
              <a:gd name="connsiteX1" fmla="*/ 5712994 w 5712994"/>
              <a:gd name="connsiteY1" fmla="*/ 0 h 3647588"/>
              <a:gd name="connsiteX2" fmla="*/ 5712994 w 5712994"/>
              <a:gd name="connsiteY2" fmla="*/ 3644537 h 3647588"/>
              <a:gd name="connsiteX3" fmla="*/ 0 w 5712994"/>
              <a:gd name="connsiteY3" fmla="*/ 3647588 h 3647588"/>
              <a:gd name="connsiteX4" fmla="*/ 1385771 w 5712994"/>
              <a:gd name="connsiteY4" fmla="*/ 0 h 364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2994" h="3647588">
                <a:moveTo>
                  <a:pt x="1385771" y="0"/>
                </a:moveTo>
                <a:lnTo>
                  <a:pt x="5712994" y="0"/>
                </a:lnTo>
                <a:lnTo>
                  <a:pt x="5712994" y="3644537"/>
                </a:lnTo>
                <a:lnTo>
                  <a:pt x="0" y="3647588"/>
                </a:lnTo>
                <a:lnTo>
                  <a:pt x="1385771" y="0"/>
                </a:ln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BD8FEAD2-8BED-B849-94D5-07192DBA884B}"/>
              </a:ext>
            </a:extLst>
          </p:cNvPr>
          <p:cNvSpPr>
            <a:spLocks noGrp="1"/>
          </p:cNvSpPr>
          <p:nvPr>
            <p:ph type="body" sz="quarter" idx="14"/>
          </p:nvPr>
        </p:nvSpPr>
        <p:spPr>
          <a:xfrm>
            <a:off x="794083" y="862640"/>
            <a:ext cx="5005137" cy="3505517"/>
          </a:xfrm>
        </p:spPr>
        <p:txBody>
          <a:bodyPr/>
          <a:lstStyle/>
          <a:p>
            <a:r>
              <a:rPr lang="en-US"/>
              <a:t>Cyber Risks Impacting the Nonprofit Industry</a:t>
            </a:r>
          </a:p>
        </p:txBody>
      </p:sp>
    </p:spTree>
    <p:extLst>
      <p:ext uri="{BB962C8B-B14F-4D97-AF65-F5344CB8AC3E}">
        <p14:creationId xmlns:p14="http://schemas.microsoft.com/office/powerpoint/2010/main" val="1147418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4DF1F-D01D-9854-DEEF-714F77067AD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5E9B2AB-2D37-F197-5423-99E5ECC70450}"/>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Best Practices for Data Protection</a:t>
            </a:r>
          </a:p>
        </p:txBody>
      </p:sp>
      <p:graphicFrame>
        <p:nvGraphicFramePr>
          <p:cNvPr id="6" name="Table 5">
            <a:extLst>
              <a:ext uri="{FF2B5EF4-FFF2-40B4-BE49-F238E27FC236}">
                <a16:creationId xmlns:a16="http://schemas.microsoft.com/office/drawing/2014/main" id="{093B9E8D-8398-BCC7-1234-15875AC2C384}"/>
              </a:ext>
            </a:extLst>
          </p:cNvPr>
          <p:cNvGraphicFramePr>
            <a:graphicFrameLocks noGrp="1"/>
          </p:cNvGraphicFramePr>
          <p:nvPr>
            <p:extLst>
              <p:ext uri="{D42A27DB-BD31-4B8C-83A1-F6EECF244321}">
                <p14:modId xmlns:p14="http://schemas.microsoft.com/office/powerpoint/2010/main" val="3116144558"/>
              </p:ext>
            </p:extLst>
          </p:nvPr>
        </p:nvGraphicFramePr>
        <p:xfrm>
          <a:off x="838202" y="1868487"/>
          <a:ext cx="2032590" cy="3805685"/>
        </p:xfrm>
        <a:graphic>
          <a:graphicData uri="http://schemas.openxmlformats.org/drawingml/2006/table">
            <a:tbl>
              <a:tblPr firstRow="1" bandRow="1">
                <a:tableStyleId>{2D5ABB26-0587-4C30-8999-92F81FD0307C}</a:tableStyleId>
              </a:tblPr>
              <a:tblGrid>
                <a:gridCol w="2032590">
                  <a:extLst>
                    <a:ext uri="{9D8B030D-6E8A-4147-A177-3AD203B41FA5}">
                      <a16:colId xmlns:a16="http://schemas.microsoft.com/office/drawing/2014/main" val="1703617821"/>
                    </a:ext>
                  </a:extLst>
                </a:gridCol>
              </a:tblGrid>
              <a:tr h="580742">
                <a:tc>
                  <a:txBody>
                    <a:bodyPr/>
                    <a:lstStyle/>
                    <a:p>
                      <a:pPr algn="ctr"/>
                      <a:r>
                        <a:rPr lang="en-US" sz="1400" b="1">
                          <a:solidFill>
                            <a:schemeClr val="accent1"/>
                          </a:solidFill>
                        </a:rPr>
                        <a:t>Data Collection</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905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9694515"/>
                  </a:ext>
                </a:extLst>
              </a:tr>
              <a:tr h="3224943">
                <a:tc>
                  <a:txBody>
                    <a:bodyPr/>
                    <a:lstStyle/>
                    <a:p>
                      <a:pPr marL="171450" indent="-171450">
                        <a:buClr>
                          <a:schemeClr val="accent1"/>
                        </a:buClr>
                        <a:buFont typeface="Arial" panose="020B0604020202020204" pitchFamily="34" charset="0"/>
                        <a:buChar char="•"/>
                      </a:pPr>
                      <a:r>
                        <a:rPr lang="en-US" sz="1200">
                          <a:solidFill>
                            <a:schemeClr val="bg1"/>
                          </a:solidFill>
                        </a:rPr>
                        <a:t>Collect only the data that you need for the specific purpose</a:t>
                      </a:r>
                    </a:p>
                    <a:p>
                      <a:pPr marL="171450" indent="-171450">
                        <a:buClr>
                          <a:schemeClr val="accent1"/>
                        </a:buClr>
                        <a:buFont typeface="Arial" panose="020B0604020202020204" pitchFamily="34" charset="0"/>
                        <a:buChar char="•"/>
                      </a:pPr>
                      <a:endParaRPr lang="en-US" sz="1200">
                        <a:solidFill>
                          <a:schemeClr val="bg1"/>
                        </a:solidFill>
                      </a:endParaRPr>
                    </a:p>
                    <a:p>
                      <a:pPr marL="171450" indent="-171450">
                        <a:buClr>
                          <a:schemeClr val="accent1"/>
                        </a:buClr>
                        <a:buFont typeface="Arial" panose="020B0604020202020204" pitchFamily="34" charset="0"/>
                        <a:buChar char="•"/>
                      </a:pPr>
                      <a:r>
                        <a:rPr lang="en-US" sz="1200">
                          <a:solidFill>
                            <a:schemeClr val="bg1"/>
                          </a:solidFill>
                        </a:rPr>
                        <a:t>Inform individuals about what data you are collecting and how it will be used</a:t>
                      </a:r>
                    </a:p>
                    <a:p>
                      <a:pPr marL="171450" indent="-171450">
                        <a:buClr>
                          <a:schemeClr val="accent1"/>
                        </a:buClr>
                        <a:buFont typeface="Arial" panose="020B0604020202020204" pitchFamily="34" charset="0"/>
                        <a:buChar char="•"/>
                      </a:pPr>
                      <a:endParaRPr lang="en-US" sz="1200">
                        <a:solidFill>
                          <a:schemeClr val="bg1"/>
                        </a:solidFill>
                      </a:endParaRPr>
                    </a:p>
                    <a:p>
                      <a:pPr marL="171450" indent="-171450">
                        <a:buClr>
                          <a:schemeClr val="accent1"/>
                        </a:buClr>
                        <a:buFont typeface="Arial" panose="020B0604020202020204" pitchFamily="34" charset="0"/>
                        <a:buChar char="•"/>
                      </a:pPr>
                      <a:r>
                        <a:rPr lang="en-US" sz="1200">
                          <a:solidFill>
                            <a:schemeClr val="bg1"/>
                          </a:solidFill>
                        </a:rPr>
                        <a:t>Ensure that consent is obtained where required</a:t>
                      </a:r>
                    </a:p>
                    <a:p>
                      <a:pPr marL="0" indent="0">
                        <a:buFont typeface="Arial" panose="020B0604020202020204" pitchFamily="34" charset="0"/>
                        <a:buNone/>
                      </a:pPr>
                      <a:endParaRPr lang="en-US" sz="120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9050" cap="flat" cmpd="sng" algn="ctr">
                      <a:noFill/>
                      <a:prstDash val="dot"/>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6720002"/>
                  </a:ext>
                </a:extLst>
              </a:tr>
            </a:tbl>
          </a:graphicData>
        </a:graphic>
      </p:graphicFrame>
      <p:graphicFrame>
        <p:nvGraphicFramePr>
          <p:cNvPr id="7" name="Table 6">
            <a:extLst>
              <a:ext uri="{FF2B5EF4-FFF2-40B4-BE49-F238E27FC236}">
                <a16:creationId xmlns:a16="http://schemas.microsoft.com/office/drawing/2014/main" id="{A1FE2012-5730-91C8-97DF-3B535DA9850F}"/>
              </a:ext>
            </a:extLst>
          </p:cNvPr>
          <p:cNvGraphicFramePr>
            <a:graphicFrameLocks noGrp="1"/>
          </p:cNvGraphicFramePr>
          <p:nvPr>
            <p:extLst>
              <p:ext uri="{D42A27DB-BD31-4B8C-83A1-F6EECF244321}">
                <p14:modId xmlns:p14="http://schemas.microsoft.com/office/powerpoint/2010/main" val="5566453"/>
              </p:ext>
            </p:extLst>
          </p:nvPr>
        </p:nvGraphicFramePr>
        <p:xfrm>
          <a:off x="3020534" y="1868487"/>
          <a:ext cx="2032590" cy="3795711"/>
        </p:xfrm>
        <a:graphic>
          <a:graphicData uri="http://schemas.openxmlformats.org/drawingml/2006/table">
            <a:tbl>
              <a:tblPr firstRow="1" bandRow="1">
                <a:tableStyleId>{2D5ABB26-0587-4C30-8999-92F81FD0307C}</a:tableStyleId>
              </a:tblPr>
              <a:tblGrid>
                <a:gridCol w="2032590">
                  <a:extLst>
                    <a:ext uri="{9D8B030D-6E8A-4147-A177-3AD203B41FA5}">
                      <a16:colId xmlns:a16="http://schemas.microsoft.com/office/drawing/2014/main" val="1703617821"/>
                    </a:ext>
                  </a:extLst>
                </a:gridCol>
              </a:tblGrid>
              <a:tr h="549620">
                <a:tc>
                  <a:txBody>
                    <a:bodyPr/>
                    <a:lstStyle/>
                    <a:p>
                      <a:pPr algn="ctr"/>
                      <a:r>
                        <a:rPr lang="en-US" sz="1400" b="1">
                          <a:solidFill>
                            <a:schemeClr val="accent1"/>
                          </a:solidFill>
                        </a:rPr>
                        <a:t>Data Storage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extLst>
                  <a:ext uri="{0D108BD9-81ED-4DB2-BD59-A6C34878D82A}">
                    <a16:rowId xmlns:a16="http://schemas.microsoft.com/office/drawing/2014/main" val="619694515"/>
                  </a:ext>
                </a:extLst>
              </a:tr>
              <a:tr h="3246091">
                <a:tc>
                  <a:txBody>
                    <a:bodyPr/>
                    <a:lstStyle/>
                    <a:p>
                      <a:pPr marL="171450" indent="-171450">
                        <a:buClr>
                          <a:schemeClr val="accent1"/>
                        </a:buClr>
                        <a:buFont typeface="Arial" panose="020B0604020202020204" pitchFamily="34" charset="0"/>
                        <a:buChar char="•"/>
                      </a:pPr>
                      <a:r>
                        <a:rPr lang="en-US" sz="1200">
                          <a:solidFill>
                            <a:schemeClr val="bg1"/>
                          </a:solidFill>
                        </a:rPr>
                        <a:t>Store personal data securely, using encryption and access controls</a:t>
                      </a:r>
                    </a:p>
                    <a:p>
                      <a:pPr marL="171450" indent="-171450">
                        <a:buClr>
                          <a:schemeClr val="accent1"/>
                        </a:buClr>
                        <a:buFont typeface="Arial" panose="020B0604020202020204" pitchFamily="34" charset="0"/>
                        <a:buChar char="•"/>
                      </a:pPr>
                      <a:endParaRPr lang="en-US" sz="1200">
                        <a:solidFill>
                          <a:schemeClr val="bg1"/>
                        </a:solidFill>
                      </a:endParaRPr>
                    </a:p>
                    <a:p>
                      <a:pPr marL="171450" indent="-171450">
                        <a:buClr>
                          <a:schemeClr val="accent1"/>
                        </a:buClr>
                        <a:buFont typeface="Arial" panose="020B0604020202020204" pitchFamily="34" charset="0"/>
                        <a:buChar char="•"/>
                      </a:pPr>
                      <a:r>
                        <a:rPr lang="en-US" sz="1200">
                          <a:solidFill>
                            <a:schemeClr val="bg1"/>
                          </a:solidFill>
                        </a:rPr>
                        <a:t>Regularly audit data store systems to ensure that protection mechanisms are up to date</a:t>
                      </a:r>
                    </a:p>
                    <a:p>
                      <a:pPr marL="171450" indent="-171450">
                        <a:buClr>
                          <a:schemeClr val="accent1"/>
                        </a:buClr>
                        <a:buFont typeface="Arial" panose="020B0604020202020204" pitchFamily="34" charset="0"/>
                        <a:buChar char="•"/>
                      </a:pPr>
                      <a:endParaRPr lang="en-US" sz="1200">
                        <a:solidFill>
                          <a:schemeClr val="bg1"/>
                        </a:solidFill>
                      </a:endParaRPr>
                    </a:p>
                    <a:p>
                      <a:pPr marL="171450" indent="-171450">
                        <a:buClr>
                          <a:schemeClr val="accent1"/>
                        </a:buClr>
                        <a:buFont typeface="Arial" panose="020B0604020202020204" pitchFamily="34" charset="0"/>
                        <a:buChar char="•"/>
                      </a:pPr>
                      <a:r>
                        <a:rPr lang="en-US" sz="1200">
                          <a:solidFill>
                            <a:schemeClr val="bg1"/>
                          </a:solidFill>
                        </a:rPr>
                        <a:t>Set retention periods for data and delete data when it is no longer required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916720002"/>
                  </a:ext>
                </a:extLst>
              </a:tr>
            </a:tbl>
          </a:graphicData>
        </a:graphic>
      </p:graphicFrame>
      <p:graphicFrame>
        <p:nvGraphicFramePr>
          <p:cNvPr id="8" name="Table 7">
            <a:extLst>
              <a:ext uri="{FF2B5EF4-FFF2-40B4-BE49-F238E27FC236}">
                <a16:creationId xmlns:a16="http://schemas.microsoft.com/office/drawing/2014/main" id="{C28C3C49-ED75-159C-86CC-CD164566B11A}"/>
              </a:ext>
            </a:extLst>
          </p:cNvPr>
          <p:cNvGraphicFramePr>
            <a:graphicFrameLocks noGrp="1"/>
          </p:cNvGraphicFramePr>
          <p:nvPr>
            <p:extLst>
              <p:ext uri="{D42A27DB-BD31-4B8C-83A1-F6EECF244321}">
                <p14:modId xmlns:p14="http://schemas.microsoft.com/office/powerpoint/2010/main" val="4201239788"/>
              </p:ext>
            </p:extLst>
          </p:nvPr>
        </p:nvGraphicFramePr>
        <p:xfrm>
          <a:off x="5202867" y="1877198"/>
          <a:ext cx="2032591" cy="3795976"/>
        </p:xfrm>
        <a:graphic>
          <a:graphicData uri="http://schemas.openxmlformats.org/drawingml/2006/table">
            <a:tbl>
              <a:tblPr firstRow="1" bandRow="1">
                <a:tableStyleId>{2D5ABB26-0587-4C30-8999-92F81FD0307C}</a:tableStyleId>
              </a:tblPr>
              <a:tblGrid>
                <a:gridCol w="2032591">
                  <a:extLst>
                    <a:ext uri="{9D8B030D-6E8A-4147-A177-3AD203B41FA5}">
                      <a16:colId xmlns:a16="http://schemas.microsoft.com/office/drawing/2014/main" val="1703617821"/>
                    </a:ext>
                  </a:extLst>
                </a:gridCol>
              </a:tblGrid>
              <a:tr h="549884">
                <a:tc>
                  <a:txBody>
                    <a:bodyPr/>
                    <a:lstStyle/>
                    <a:p>
                      <a:pPr algn="ctr"/>
                      <a:r>
                        <a:rPr lang="en-US" sz="1400" b="1">
                          <a:solidFill>
                            <a:schemeClr val="accent1"/>
                          </a:solidFill>
                        </a:rPr>
                        <a:t>Data Sharing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extLst>
                  <a:ext uri="{0D108BD9-81ED-4DB2-BD59-A6C34878D82A}">
                    <a16:rowId xmlns:a16="http://schemas.microsoft.com/office/drawing/2014/main" val="619694515"/>
                  </a:ext>
                </a:extLst>
              </a:tr>
              <a:tr h="3246092">
                <a:tc>
                  <a:txBody>
                    <a:bodyPr/>
                    <a:lstStyle/>
                    <a:p>
                      <a:pPr marL="171450" indent="-171450">
                        <a:buClr>
                          <a:schemeClr val="accent1"/>
                        </a:buClr>
                        <a:buFont typeface="Arial" panose="020B0604020202020204" pitchFamily="34" charset="0"/>
                        <a:buChar char="•"/>
                      </a:pPr>
                      <a:r>
                        <a:rPr lang="en-US" sz="1200">
                          <a:solidFill>
                            <a:schemeClr val="bg1"/>
                          </a:solidFill>
                        </a:rPr>
                        <a:t>Share personal data only when necessary and with only authorized parties</a:t>
                      </a:r>
                    </a:p>
                    <a:p>
                      <a:pPr marL="171450" indent="-171450">
                        <a:buClr>
                          <a:schemeClr val="accent1"/>
                        </a:buClr>
                        <a:buFont typeface="Arial" panose="020B0604020202020204" pitchFamily="34" charset="0"/>
                        <a:buChar char="•"/>
                      </a:pPr>
                      <a:endParaRPr lang="en-US" sz="1200">
                        <a:solidFill>
                          <a:schemeClr val="bg1"/>
                        </a:solidFill>
                      </a:endParaRPr>
                    </a:p>
                    <a:p>
                      <a:pPr marL="171450" indent="-171450">
                        <a:buClr>
                          <a:schemeClr val="accent1"/>
                        </a:buClr>
                        <a:buFont typeface="Arial" panose="020B0604020202020204" pitchFamily="34" charset="0"/>
                        <a:buChar char="•"/>
                      </a:pPr>
                      <a:r>
                        <a:rPr lang="en-US" sz="1200">
                          <a:solidFill>
                            <a:schemeClr val="bg1"/>
                          </a:solidFill>
                        </a:rPr>
                        <a:t>Use contracts to define data-sharing agreements and ensure that data protection agreements are in place</a:t>
                      </a:r>
                    </a:p>
                    <a:p>
                      <a:pPr marL="171450" indent="-171450">
                        <a:buClr>
                          <a:schemeClr val="accent1"/>
                        </a:buClr>
                        <a:buFont typeface="Arial" panose="020B0604020202020204" pitchFamily="34" charset="0"/>
                        <a:buChar char="•"/>
                      </a:pPr>
                      <a:endParaRPr lang="en-US" sz="1200">
                        <a:solidFill>
                          <a:schemeClr val="bg1"/>
                        </a:solidFill>
                      </a:endParaRPr>
                    </a:p>
                    <a:p>
                      <a:pPr marL="171450" indent="-171450">
                        <a:buClr>
                          <a:schemeClr val="accent1"/>
                        </a:buClr>
                        <a:buFont typeface="Arial" panose="020B0604020202020204" pitchFamily="34" charset="0"/>
                        <a:buChar char="•"/>
                      </a:pPr>
                      <a:r>
                        <a:rPr lang="en-US" sz="1200">
                          <a:solidFill>
                            <a:schemeClr val="bg1"/>
                          </a:solidFill>
                        </a:rPr>
                        <a:t>Ensure that secure transfer mechanisms for sharing data are in place and used.</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916720002"/>
                  </a:ext>
                </a:extLst>
              </a:tr>
            </a:tbl>
          </a:graphicData>
        </a:graphic>
      </p:graphicFrame>
      <p:graphicFrame>
        <p:nvGraphicFramePr>
          <p:cNvPr id="10" name="Table 9">
            <a:extLst>
              <a:ext uri="{FF2B5EF4-FFF2-40B4-BE49-F238E27FC236}">
                <a16:creationId xmlns:a16="http://schemas.microsoft.com/office/drawing/2014/main" id="{8D245366-9AB3-F006-78DB-1B45144E18C0}"/>
              </a:ext>
            </a:extLst>
          </p:cNvPr>
          <p:cNvGraphicFramePr>
            <a:graphicFrameLocks noGrp="1"/>
          </p:cNvGraphicFramePr>
          <p:nvPr>
            <p:extLst>
              <p:ext uri="{D42A27DB-BD31-4B8C-83A1-F6EECF244321}">
                <p14:modId xmlns:p14="http://schemas.microsoft.com/office/powerpoint/2010/main" val="280881140"/>
              </p:ext>
            </p:extLst>
          </p:nvPr>
        </p:nvGraphicFramePr>
        <p:xfrm>
          <a:off x="7385199" y="1877197"/>
          <a:ext cx="2032591" cy="3795711"/>
        </p:xfrm>
        <a:graphic>
          <a:graphicData uri="http://schemas.openxmlformats.org/drawingml/2006/table">
            <a:tbl>
              <a:tblPr firstRow="1" bandRow="1">
                <a:tableStyleId>{2D5ABB26-0587-4C30-8999-92F81FD0307C}</a:tableStyleId>
              </a:tblPr>
              <a:tblGrid>
                <a:gridCol w="2032591">
                  <a:extLst>
                    <a:ext uri="{9D8B030D-6E8A-4147-A177-3AD203B41FA5}">
                      <a16:colId xmlns:a16="http://schemas.microsoft.com/office/drawing/2014/main" val="1703617821"/>
                    </a:ext>
                  </a:extLst>
                </a:gridCol>
              </a:tblGrid>
              <a:tr h="549620">
                <a:tc>
                  <a:txBody>
                    <a:bodyPr/>
                    <a:lstStyle/>
                    <a:p>
                      <a:pPr algn="ctr"/>
                      <a:r>
                        <a:rPr lang="en-US" sz="1400" b="1">
                          <a:solidFill>
                            <a:schemeClr val="accent1"/>
                          </a:solidFill>
                        </a:rPr>
                        <a:t>Data Handling</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extLst>
                  <a:ext uri="{0D108BD9-81ED-4DB2-BD59-A6C34878D82A}">
                    <a16:rowId xmlns:a16="http://schemas.microsoft.com/office/drawing/2014/main" val="619694515"/>
                  </a:ext>
                </a:extLst>
              </a:tr>
              <a:tr h="3246091">
                <a:tc>
                  <a:txBody>
                    <a:bodyPr/>
                    <a:lstStyle/>
                    <a:p>
                      <a:pPr marL="171450" indent="-171450">
                        <a:buClr>
                          <a:schemeClr val="accent1"/>
                        </a:buClr>
                        <a:buFont typeface="Arial" panose="020B0604020202020204" pitchFamily="34" charset="0"/>
                        <a:buChar char="•"/>
                      </a:pPr>
                      <a:r>
                        <a:rPr lang="en-US" sz="1200">
                          <a:solidFill>
                            <a:schemeClr val="bg1"/>
                          </a:solidFill>
                        </a:rPr>
                        <a:t>Implement Role Based Access Control (RBAC) based on the principle of least privilege to restrict access to sensitive data</a:t>
                      </a:r>
                    </a:p>
                    <a:p>
                      <a:pPr marL="171450" indent="-171450">
                        <a:buClr>
                          <a:schemeClr val="accent1"/>
                        </a:buClr>
                        <a:buFont typeface="Arial" panose="020B0604020202020204" pitchFamily="34" charset="0"/>
                        <a:buChar char="•"/>
                      </a:pPr>
                      <a:endParaRPr lang="en-US" sz="1200">
                        <a:solidFill>
                          <a:schemeClr val="bg1"/>
                        </a:solidFill>
                      </a:endParaRPr>
                    </a:p>
                    <a:p>
                      <a:pPr marL="171450" indent="-171450">
                        <a:buClr>
                          <a:schemeClr val="accent1"/>
                        </a:buClr>
                        <a:buFont typeface="Arial" panose="020B0604020202020204" pitchFamily="34" charset="0"/>
                        <a:buChar char="•"/>
                      </a:pPr>
                      <a:r>
                        <a:rPr lang="en-US" sz="1200">
                          <a:solidFill>
                            <a:schemeClr val="bg1"/>
                          </a:solidFill>
                        </a:rPr>
                        <a:t>Educate employees on handling personal data securely</a:t>
                      </a:r>
                    </a:p>
                    <a:p>
                      <a:pPr marL="171450" indent="-171450">
                        <a:buClr>
                          <a:schemeClr val="accent1"/>
                        </a:buClr>
                        <a:buFont typeface="Arial" panose="020B0604020202020204" pitchFamily="34" charset="0"/>
                        <a:buChar char="•"/>
                      </a:pPr>
                      <a:endParaRPr lang="en-US" sz="1200">
                        <a:solidFill>
                          <a:schemeClr val="bg1"/>
                        </a:solidFill>
                      </a:endParaRPr>
                    </a:p>
                    <a:p>
                      <a:pPr marL="171450" indent="-171450">
                        <a:buClr>
                          <a:schemeClr val="accent1"/>
                        </a:buClr>
                        <a:buFont typeface="Arial" panose="020B0604020202020204" pitchFamily="34" charset="0"/>
                        <a:buChar char="•"/>
                      </a:pPr>
                      <a:r>
                        <a:rPr lang="en-US" sz="1200">
                          <a:solidFill>
                            <a:schemeClr val="bg1"/>
                          </a:solidFill>
                        </a:rPr>
                        <a:t>If required, ensure that applicable regulatory training is completed by all employees handling respective data</a:t>
                      </a:r>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916720002"/>
                  </a:ext>
                </a:extLst>
              </a:tr>
            </a:tbl>
          </a:graphicData>
        </a:graphic>
      </p:graphicFrame>
      <p:graphicFrame>
        <p:nvGraphicFramePr>
          <p:cNvPr id="11" name="Table 10">
            <a:extLst>
              <a:ext uri="{FF2B5EF4-FFF2-40B4-BE49-F238E27FC236}">
                <a16:creationId xmlns:a16="http://schemas.microsoft.com/office/drawing/2014/main" id="{D5F83350-27AB-D29D-BE8B-EA120EE6C129}"/>
              </a:ext>
            </a:extLst>
          </p:cNvPr>
          <p:cNvGraphicFramePr>
            <a:graphicFrameLocks noGrp="1"/>
          </p:cNvGraphicFramePr>
          <p:nvPr>
            <p:extLst>
              <p:ext uri="{D42A27DB-BD31-4B8C-83A1-F6EECF244321}">
                <p14:modId xmlns:p14="http://schemas.microsoft.com/office/powerpoint/2010/main" val="519749409"/>
              </p:ext>
            </p:extLst>
          </p:nvPr>
        </p:nvGraphicFramePr>
        <p:xfrm>
          <a:off x="9570190" y="1868488"/>
          <a:ext cx="2032591" cy="3795711"/>
        </p:xfrm>
        <a:graphic>
          <a:graphicData uri="http://schemas.openxmlformats.org/drawingml/2006/table">
            <a:tbl>
              <a:tblPr firstRow="1" bandRow="1">
                <a:tableStyleId>{2D5ABB26-0587-4C30-8999-92F81FD0307C}</a:tableStyleId>
              </a:tblPr>
              <a:tblGrid>
                <a:gridCol w="2032591">
                  <a:extLst>
                    <a:ext uri="{9D8B030D-6E8A-4147-A177-3AD203B41FA5}">
                      <a16:colId xmlns:a16="http://schemas.microsoft.com/office/drawing/2014/main" val="1703617821"/>
                    </a:ext>
                  </a:extLst>
                </a:gridCol>
              </a:tblGrid>
              <a:tr h="549620">
                <a:tc>
                  <a:txBody>
                    <a:bodyPr/>
                    <a:lstStyle/>
                    <a:p>
                      <a:pPr algn="ctr"/>
                      <a:r>
                        <a:rPr lang="en-US" sz="1400" b="1">
                          <a:solidFill>
                            <a:schemeClr val="accent1"/>
                          </a:solidFill>
                        </a:rPr>
                        <a:t>Data Breach Response</a:t>
                      </a:r>
                    </a:p>
                  </a:txBody>
                  <a:tcPr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tcPr>
                </a:tc>
                <a:extLst>
                  <a:ext uri="{0D108BD9-81ED-4DB2-BD59-A6C34878D82A}">
                    <a16:rowId xmlns:a16="http://schemas.microsoft.com/office/drawing/2014/main" val="619694515"/>
                  </a:ext>
                </a:extLst>
              </a:tr>
              <a:tr h="3246091">
                <a:tc>
                  <a:txBody>
                    <a:bodyPr/>
                    <a:lstStyle/>
                    <a:p>
                      <a:pPr marL="171450" indent="-171450">
                        <a:buClr>
                          <a:schemeClr val="accent1"/>
                        </a:buClr>
                        <a:buFont typeface="Arial" panose="020B0604020202020204" pitchFamily="34" charset="0"/>
                        <a:buChar char="•"/>
                      </a:pPr>
                      <a:r>
                        <a:rPr lang="en-US" sz="1200">
                          <a:solidFill>
                            <a:schemeClr val="bg1"/>
                          </a:solidFill>
                        </a:rPr>
                        <a:t>Establish a data breach response plan that includes detection, containment, and notification procedures</a:t>
                      </a:r>
                    </a:p>
                    <a:p>
                      <a:pPr marL="171450" indent="-171450">
                        <a:buClr>
                          <a:schemeClr val="accent1"/>
                        </a:buClr>
                        <a:buFont typeface="Arial" panose="020B0604020202020204" pitchFamily="34" charset="0"/>
                        <a:buChar char="•"/>
                      </a:pPr>
                      <a:endParaRPr lang="en-US" sz="1200">
                        <a:solidFill>
                          <a:schemeClr val="bg1"/>
                        </a:solidFill>
                      </a:endParaRPr>
                    </a:p>
                    <a:p>
                      <a:pPr marL="171450" indent="-171450">
                        <a:buClr>
                          <a:schemeClr val="accent1"/>
                        </a:buClr>
                        <a:buFont typeface="Arial" panose="020B0604020202020204" pitchFamily="34" charset="0"/>
                        <a:buChar char="•"/>
                      </a:pPr>
                      <a:r>
                        <a:rPr lang="en-US" sz="1200">
                          <a:solidFill>
                            <a:schemeClr val="bg1"/>
                          </a:solidFill>
                        </a:rPr>
                        <a:t>Notify affected individuals and authorities within the required timeframe</a:t>
                      </a:r>
                    </a:p>
                    <a:p>
                      <a:pPr marL="171450" indent="-171450">
                        <a:buClr>
                          <a:schemeClr val="accent1"/>
                        </a:buClr>
                        <a:buFont typeface="Arial" panose="020B0604020202020204" pitchFamily="34" charset="0"/>
                        <a:buChar char="•"/>
                      </a:pPr>
                      <a:endParaRPr lang="en-US" sz="1200">
                        <a:solidFill>
                          <a:schemeClr val="bg1"/>
                        </a:solidFill>
                      </a:endParaRPr>
                    </a:p>
                    <a:p>
                      <a:pPr marL="171450" indent="-171450">
                        <a:buClr>
                          <a:schemeClr val="accent1"/>
                        </a:buClr>
                        <a:buFont typeface="Arial" panose="020B0604020202020204" pitchFamily="34" charset="0"/>
                        <a:buChar char="•"/>
                      </a:pPr>
                      <a:r>
                        <a:rPr lang="en-US" sz="1200">
                          <a:solidFill>
                            <a:schemeClr val="bg1"/>
                          </a:solidFill>
                        </a:rPr>
                        <a:t>Regularly test and update the breach response plan</a:t>
                      </a:r>
                    </a:p>
                    <a:p>
                      <a:pPr marL="0" indent="0">
                        <a:buFont typeface="Arial" panose="020B0604020202020204" pitchFamily="34" charset="0"/>
                        <a:buNone/>
                      </a:pPr>
                      <a:endParaRPr lang="en-US" sz="1200"/>
                    </a:p>
                  </a:txBody>
                  <a:tcP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916720002"/>
                  </a:ext>
                </a:extLst>
              </a:tr>
            </a:tbl>
          </a:graphicData>
        </a:graphic>
      </p:graphicFrame>
    </p:spTree>
    <p:extLst>
      <p:ext uri="{BB962C8B-B14F-4D97-AF65-F5344CB8AC3E}">
        <p14:creationId xmlns:p14="http://schemas.microsoft.com/office/powerpoint/2010/main" val="1039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9E7FB-B7C8-D13A-875B-03AE3A72F91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1B1AD31-D81B-2E70-2702-E555C239E456}"/>
              </a:ext>
            </a:extLst>
          </p:cNvPr>
          <p:cNvPicPr>
            <a:picLocks noChangeAspect="1"/>
          </p:cNvPicPr>
          <p:nvPr/>
        </p:nvPicPr>
        <p:blipFill>
          <a:blip r:embed="rId3"/>
          <a:srcRect l="9620" r="9620"/>
          <a:stretch/>
        </p:blipFill>
        <p:spPr>
          <a:xfrm>
            <a:off x="-1" y="0"/>
            <a:ext cx="9189073" cy="6400255"/>
          </a:xfrm>
          <a:prstGeom prst="rect">
            <a:avLst/>
          </a:prstGeom>
        </p:spPr>
      </p:pic>
      <p:sp>
        <p:nvSpPr>
          <p:cNvPr id="10" name="Rectangle 4">
            <a:extLst>
              <a:ext uri="{FF2B5EF4-FFF2-40B4-BE49-F238E27FC236}">
                <a16:creationId xmlns:a16="http://schemas.microsoft.com/office/drawing/2014/main" id="{26AD6ACB-6E09-D3A7-D235-EECDD5EDD3DC}"/>
              </a:ext>
            </a:extLst>
          </p:cNvPr>
          <p:cNvSpPr/>
          <p:nvPr/>
        </p:nvSpPr>
        <p:spPr>
          <a:xfrm>
            <a:off x="6936681" y="0"/>
            <a:ext cx="5255319" cy="6400255"/>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solidFill>
          <a:ln>
            <a:noFill/>
          </a:ln>
          <a:effectLst>
            <a:outerShdw blurRad="177800" dist="50800" dir="10800000" algn="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21">
            <a:extLst>
              <a:ext uri="{FF2B5EF4-FFF2-40B4-BE49-F238E27FC236}">
                <a16:creationId xmlns:a16="http://schemas.microsoft.com/office/drawing/2014/main" id="{C26A431C-E54D-0C58-3969-07B52E2A8F63}"/>
              </a:ext>
            </a:extLst>
          </p:cNvPr>
          <p:cNvSpPr/>
          <p:nvPr/>
        </p:nvSpPr>
        <p:spPr>
          <a:xfrm>
            <a:off x="6936680" y="0"/>
            <a:ext cx="2377440" cy="6400255"/>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A087BFA-7AE6-FFC8-02FC-1D84BBF1150F}"/>
              </a:ext>
            </a:extLst>
          </p:cNvPr>
          <p:cNvSpPr txBox="1"/>
          <p:nvPr/>
        </p:nvSpPr>
        <p:spPr>
          <a:xfrm>
            <a:off x="8361079" y="3159323"/>
            <a:ext cx="2860736" cy="577453"/>
          </a:xfrm>
          <a:prstGeom prst="rect">
            <a:avLst/>
          </a:prstGeom>
          <a:noFill/>
        </p:spPr>
        <p:txBody>
          <a:bodyPr wrap="square" lIns="0" tIns="0" rIns="0" bIns="0" rtlCol="0" anchor="ctr" anchorCtr="0">
            <a:noAutofit/>
          </a:bodyPr>
          <a:lstStyle/>
          <a:p>
            <a:pPr algn="ctr">
              <a:lnSpc>
                <a:spcPct val="85000"/>
              </a:lnSpc>
            </a:pPr>
            <a:r>
              <a:rPr lang="en-US" sz="3600">
                <a:solidFill>
                  <a:schemeClr val="bg1"/>
                </a:solidFill>
                <a:latin typeface="+mj-lt"/>
              </a:rPr>
              <a:t>Cybersecurity Awareness</a:t>
            </a:r>
          </a:p>
        </p:txBody>
      </p:sp>
      <p:cxnSp>
        <p:nvCxnSpPr>
          <p:cNvPr id="15" name="Straight Connector 14">
            <a:extLst>
              <a:ext uri="{FF2B5EF4-FFF2-40B4-BE49-F238E27FC236}">
                <a16:creationId xmlns:a16="http://schemas.microsoft.com/office/drawing/2014/main" id="{A857EE2B-14BC-06FE-3081-FF0407AC17A3}"/>
              </a:ext>
            </a:extLst>
          </p:cNvPr>
          <p:cNvCxnSpPr>
            <a:cxnSpLocks/>
            <a:endCxn id="10" idx="2"/>
          </p:cNvCxnSpPr>
          <p:nvPr/>
        </p:nvCxnSpPr>
        <p:spPr>
          <a:xfrm>
            <a:off x="0" y="6400255"/>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4E1C252-40AF-C0DA-6902-06479A490CB3}"/>
              </a:ext>
            </a:extLst>
          </p:cNvPr>
          <p:cNvSpPr/>
          <p:nvPr/>
        </p:nvSpPr>
        <p:spPr>
          <a:xfrm>
            <a:off x="0" y="6419777"/>
            <a:ext cx="12192000" cy="438223"/>
          </a:xfrm>
          <a:prstGeom prst="rect">
            <a:avLst/>
          </a:prstGeom>
          <a:solidFill>
            <a:srgbClr val="E8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AACF448-E805-867A-D30B-A993139A4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1815" y="6529591"/>
            <a:ext cx="727364" cy="274320"/>
          </a:xfrm>
          <a:prstGeom prst="rect">
            <a:avLst/>
          </a:prstGeom>
        </p:spPr>
      </p:pic>
    </p:spTree>
    <p:extLst>
      <p:ext uri="{BB962C8B-B14F-4D97-AF65-F5344CB8AC3E}">
        <p14:creationId xmlns:p14="http://schemas.microsoft.com/office/powerpoint/2010/main" val="181096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1EBB6-97BC-367F-7D55-FE1D9099195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CF99523-45FA-AAE8-C7FC-E7D9E78AB566}"/>
              </a:ext>
            </a:extLst>
          </p:cNvPr>
          <p:cNvSpPr txBox="1"/>
          <p:nvPr/>
        </p:nvSpPr>
        <p:spPr>
          <a:xfrm>
            <a:off x="3390900" y="551929"/>
            <a:ext cx="8776786" cy="615553"/>
          </a:xfrm>
          <a:prstGeom prst="rect">
            <a:avLst/>
          </a:prstGeom>
          <a:noFill/>
        </p:spPr>
        <p:txBody>
          <a:bodyPr wrap="square" lIns="0" tIns="0" rIns="0" bIns="0" rtlCol="0">
            <a:spAutoFit/>
          </a:bodyPr>
          <a:lstStyle/>
          <a:p>
            <a:r>
              <a:rPr lang="en-US" sz="4000">
                <a:solidFill>
                  <a:schemeClr val="bg1"/>
                </a:solidFill>
                <a:latin typeface="+mj-lt"/>
              </a:rPr>
              <a:t>Common Cyber Risks</a:t>
            </a:r>
          </a:p>
        </p:txBody>
      </p:sp>
      <p:sp>
        <p:nvSpPr>
          <p:cNvPr id="2" name="TextBox 1">
            <a:extLst>
              <a:ext uri="{FF2B5EF4-FFF2-40B4-BE49-F238E27FC236}">
                <a16:creationId xmlns:a16="http://schemas.microsoft.com/office/drawing/2014/main" id="{F20EE0E4-2888-DAA5-2582-94F275924E4E}"/>
              </a:ext>
            </a:extLst>
          </p:cNvPr>
          <p:cNvSpPr txBox="1"/>
          <p:nvPr/>
        </p:nvSpPr>
        <p:spPr>
          <a:xfrm>
            <a:off x="3390900" y="1719411"/>
            <a:ext cx="8191499" cy="4370427"/>
          </a:xfrm>
          <a:prstGeom prst="rect">
            <a:avLst/>
          </a:prstGeom>
          <a:noFill/>
        </p:spPr>
        <p:txBody>
          <a:bodyPr wrap="square" lIns="0" tIns="0" rIns="0" bIns="0" rtlCol="0">
            <a:spAutoFit/>
          </a:bodyPr>
          <a:lstStyle/>
          <a:p>
            <a:pPr lvl="0">
              <a:lnSpc>
                <a:spcPct val="90000"/>
              </a:lnSpc>
              <a:spcAft>
                <a:spcPts val="1200"/>
              </a:spcAft>
            </a:pPr>
            <a:r>
              <a:rPr lang="en-US" sz="2000" b="1">
                <a:solidFill>
                  <a:schemeClr val="bg1"/>
                </a:solidFill>
              </a:rPr>
              <a:t>The biggest cyber risk is people. Understanding common pitfalls can help protect your personal and your organization’s data. </a:t>
            </a:r>
          </a:p>
          <a:p>
            <a:pPr lvl="0">
              <a:lnSpc>
                <a:spcPct val="90000"/>
              </a:lnSpc>
              <a:spcAft>
                <a:spcPts val="1200"/>
              </a:spcAft>
            </a:pPr>
            <a:r>
              <a:rPr lang="en-US" sz="2000" b="1">
                <a:solidFill>
                  <a:schemeClr val="bg1"/>
                </a:solidFill>
              </a:rPr>
              <a:t>Some common cyber attacks as defined below:</a:t>
            </a:r>
          </a:p>
          <a:p>
            <a:pPr lvl="0">
              <a:lnSpc>
                <a:spcPct val="90000"/>
              </a:lnSpc>
              <a:spcAft>
                <a:spcPts val="1200"/>
              </a:spcAft>
            </a:pPr>
            <a:r>
              <a:rPr lang="en-US" sz="2000" b="1">
                <a:solidFill>
                  <a:srgbClr val="F37920"/>
                </a:solidFill>
              </a:rPr>
              <a:t>Phishing: </a:t>
            </a:r>
            <a:r>
              <a:rPr lang="en-US" sz="2000">
                <a:solidFill>
                  <a:srgbClr val="FFFFFF"/>
                </a:solidFill>
              </a:rPr>
              <a:t>A form of social engineering where attackers deceive people into revealing sensitive information or installing malware, such as viruses, worms, adware, or ransomware</a:t>
            </a:r>
          </a:p>
          <a:p>
            <a:pPr lvl="0">
              <a:lnSpc>
                <a:spcPct val="90000"/>
              </a:lnSpc>
              <a:spcAft>
                <a:spcPts val="1200"/>
              </a:spcAft>
            </a:pPr>
            <a:r>
              <a:rPr lang="en-US" sz="2000" b="1">
                <a:solidFill>
                  <a:srgbClr val="F37920"/>
                </a:solidFill>
              </a:rPr>
              <a:t>Smishing: </a:t>
            </a:r>
            <a:r>
              <a:rPr lang="en-US" sz="2000">
                <a:solidFill>
                  <a:srgbClr val="FFFFFF"/>
                </a:solidFill>
              </a:rPr>
              <a:t>A formal of cyber attack that uses text messages to trick people into giving away personal information that appears to be from a trusted source</a:t>
            </a:r>
          </a:p>
          <a:p>
            <a:pPr lvl="0">
              <a:lnSpc>
                <a:spcPct val="90000"/>
              </a:lnSpc>
              <a:spcAft>
                <a:spcPts val="1200"/>
              </a:spcAft>
            </a:pPr>
            <a:r>
              <a:rPr lang="en-US" sz="2000" b="1">
                <a:solidFill>
                  <a:srgbClr val="F37920"/>
                </a:solidFill>
              </a:rPr>
              <a:t>Ransomware: </a:t>
            </a:r>
            <a:r>
              <a:rPr lang="en-US" sz="2000">
                <a:solidFill>
                  <a:srgbClr val="FFFFFF"/>
                </a:solidFill>
              </a:rPr>
              <a:t>A type of malicious software designed to block access to a computer system until a sum of money is paid </a:t>
            </a:r>
          </a:p>
          <a:p>
            <a:pPr lvl="0">
              <a:lnSpc>
                <a:spcPct val="90000"/>
              </a:lnSpc>
              <a:spcAft>
                <a:spcPts val="1200"/>
              </a:spcAft>
            </a:pPr>
            <a:r>
              <a:rPr lang="en-US" sz="2000" b="1">
                <a:solidFill>
                  <a:srgbClr val="F37920"/>
                </a:solidFill>
              </a:rPr>
              <a:t>Malware: </a:t>
            </a:r>
            <a:r>
              <a:rPr lang="en-US" sz="2000">
                <a:solidFill>
                  <a:srgbClr val="FFFFFF"/>
                </a:solidFill>
              </a:rPr>
              <a:t>Malicious software that can compromise a system’s data, applications, or operating system.</a:t>
            </a:r>
          </a:p>
        </p:txBody>
      </p:sp>
      <p:pic>
        <p:nvPicPr>
          <p:cNvPr id="3" name="Picture 2">
            <a:extLst>
              <a:ext uri="{FF2B5EF4-FFF2-40B4-BE49-F238E27FC236}">
                <a16:creationId xmlns:a16="http://schemas.microsoft.com/office/drawing/2014/main" id="{49C53186-A520-5F72-51B2-81A9F258A4A4}"/>
              </a:ext>
            </a:extLst>
          </p:cNvPr>
          <p:cNvPicPr>
            <a:picLocks noChangeAspect="1"/>
          </p:cNvPicPr>
          <p:nvPr/>
        </p:nvPicPr>
        <p:blipFill>
          <a:blip r:embed="rId2"/>
          <a:srcRect l="33011" r="33011"/>
          <a:stretch/>
        </p:blipFill>
        <p:spPr>
          <a:xfrm>
            <a:off x="1" y="0"/>
            <a:ext cx="2895600" cy="6364339"/>
          </a:xfrm>
          <a:prstGeom prst="rect">
            <a:avLst/>
          </a:prstGeom>
        </p:spPr>
      </p:pic>
    </p:spTree>
    <p:extLst>
      <p:ext uri="{BB962C8B-B14F-4D97-AF65-F5344CB8AC3E}">
        <p14:creationId xmlns:p14="http://schemas.microsoft.com/office/powerpoint/2010/main" val="129102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8CA5E-2B82-0B40-5D26-9DC3B5CD3D7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7CEA8BD-DBC5-FA9A-86AE-1FD0CB6790E1}"/>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Phishing</a:t>
            </a:r>
          </a:p>
        </p:txBody>
      </p:sp>
      <p:sp>
        <p:nvSpPr>
          <p:cNvPr id="2" name="TextBox 1">
            <a:extLst>
              <a:ext uri="{FF2B5EF4-FFF2-40B4-BE49-F238E27FC236}">
                <a16:creationId xmlns:a16="http://schemas.microsoft.com/office/drawing/2014/main" id="{8E0F5718-B6C6-46B9-E8ED-6311C929ADB5}"/>
              </a:ext>
            </a:extLst>
          </p:cNvPr>
          <p:cNvSpPr txBox="1"/>
          <p:nvPr/>
        </p:nvSpPr>
        <p:spPr>
          <a:xfrm>
            <a:off x="579118" y="1424526"/>
            <a:ext cx="11355977" cy="707886"/>
          </a:xfrm>
          <a:prstGeom prst="rect">
            <a:avLst/>
          </a:prstGeom>
          <a:noFill/>
        </p:spPr>
        <p:txBody>
          <a:bodyPr wrap="square" lIns="0" tIns="0" rIns="0" bIns="0" rtlCol="0">
            <a:spAutoFit/>
          </a:bodyPr>
          <a:lstStyle/>
          <a:p>
            <a:pPr lvl="0">
              <a:lnSpc>
                <a:spcPct val="90000"/>
              </a:lnSpc>
              <a:spcAft>
                <a:spcPts val="1200"/>
              </a:spcAft>
            </a:pPr>
            <a:r>
              <a:rPr lang="en-US" sz="2000">
                <a:solidFill>
                  <a:srgbClr val="FFFFFF"/>
                </a:solidFill>
              </a:rPr>
              <a:t>Inspecting emails and links can help protect against phishing attempts.</a:t>
            </a:r>
          </a:p>
          <a:p>
            <a:pPr lvl="0">
              <a:lnSpc>
                <a:spcPct val="90000"/>
              </a:lnSpc>
              <a:spcAft>
                <a:spcPts val="1200"/>
              </a:spcAft>
            </a:pPr>
            <a:r>
              <a:rPr lang="en-US" sz="2000">
                <a:solidFill>
                  <a:srgbClr val="FFFFFF"/>
                </a:solidFill>
              </a:rPr>
              <a:t>Determining if a link is safe can be done in 4 easy steps:</a:t>
            </a:r>
          </a:p>
        </p:txBody>
      </p:sp>
      <p:sp>
        <p:nvSpPr>
          <p:cNvPr id="6" name="Rectangle: Rounded Corners 5">
            <a:extLst>
              <a:ext uri="{FF2B5EF4-FFF2-40B4-BE49-F238E27FC236}">
                <a16:creationId xmlns:a16="http://schemas.microsoft.com/office/drawing/2014/main" id="{62250826-B0CB-B5D0-7186-6DF165BC13E3}"/>
              </a:ext>
            </a:extLst>
          </p:cNvPr>
          <p:cNvSpPr/>
          <p:nvPr/>
        </p:nvSpPr>
        <p:spPr>
          <a:xfrm>
            <a:off x="1062182" y="2837534"/>
            <a:ext cx="1357745" cy="1385455"/>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t>Verify</a:t>
            </a:r>
          </a:p>
        </p:txBody>
      </p:sp>
      <p:sp>
        <p:nvSpPr>
          <p:cNvPr id="7" name="Double Bracket 6">
            <a:extLst>
              <a:ext uri="{FF2B5EF4-FFF2-40B4-BE49-F238E27FC236}">
                <a16:creationId xmlns:a16="http://schemas.microsoft.com/office/drawing/2014/main" id="{60B52DCF-6851-B7E7-39B7-05827862ACFB}"/>
              </a:ext>
            </a:extLst>
          </p:cNvPr>
          <p:cNvSpPr/>
          <p:nvPr/>
        </p:nvSpPr>
        <p:spPr>
          <a:xfrm>
            <a:off x="2660073" y="2911425"/>
            <a:ext cx="3214254" cy="1385455"/>
          </a:xfrm>
          <a:prstGeom prst="bracketPair">
            <a:avLst/>
          </a:prstGeom>
          <a:ln w="38100"/>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 name="TextBox 5">
            <a:extLst>
              <a:ext uri="{FF2B5EF4-FFF2-40B4-BE49-F238E27FC236}">
                <a16:creationId xmlns:a16="http://schemas.microsoft.com/office/drawing/2014/main" id="{029DA8D5-29C3-55FC-C584-9FE9D599BAEB}"/>
              </a:ext>
            </a:extLst>
          </p:cNvPr>
          <p:cNvSpPr txBox="1"/>
          <p:nvPr/>
        </p:nvSpPr>
        <p:spPr>
          <a:xfrm>
            <a:off x="2858654" y="3142487"/>
            <a:ext cx="3015673"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Were you expecting a link?</a:t>
            </a:r>
          </a:p>
          <a:p>
            <a:r>
              <a:rPr lang="en-US">
                <a:solidFill>
                  <a:schemeClr val="bg1"/>
                </a:solidFill>
              </a:rPr>
              <a:t>Is the link from a trusted source?</a:t>
            </a:r>
          </a:p>
        </p:txBody>
      </p:sp>
      <p:sp>
        <p:nvSpPr>
          <p:cNvPr id="10" name="Rectangle: Rounded Corners 9">
            <a:extLst>
              <a:ext uri="{FF2B5EF4-FFF2-40B4-BE49-F238E27FC236}">
                <a16:creationId xmlns:a16="http://schemas.microsoft.com/office/drawing/2014/main" id="{D8F08EE1-F9F0-FC70-D324-62CA7085B43E}"/>
              </a:ext>
            </a:extLst>
          </p:cNvPr>
          <p:cNvSpPr/>
          <p:nvPr/>
        </p:nvSpPr>
        <p:spPr>
          <a:xfrm>
            <a:off x="6317673" y="2837534"/>
            <a:ext cx="1357745" cy="1385455"/>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t>Hover</a:t>
            </a:r>
          </a:p>
        </p:txBody>
      </p:sp>
      <p:sp>
        <p:nvSpPr>
          <p:cNvPr id="11" name="Double Bracket 10">
            <a:extLst>
              <a:ext uri="{FF2B5EF4-FFF2-40B4-BE49-F238E27FC236}">
                <a16:creationId xmlns:a16="http://schemas.microsoft.com/office/drawing/2014/main" id="{B766C303-F7B2-DB87-F696-0DF1EA7D8457}"/>
              </a:ext>
            </a:extLst>
          </p:cNvPr>
          <p:cNvSpPr/>
          <p:nvPr/>
        </p:nvSpPr>
        <p:spPr>
          <a:xfrm>
            <a:off x="7915564" y="2911425"/>
            <a:ext cx="3214254" cy="1385455"/>
          </a:xfrm>
          <a:prstGeom prst="bracketPair">
            <a:avLst/>
          </a:prstGeom>
          <a:ln w="38100"/>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 name="TextBox 8">
            <a:extLst>
              <a:ext uri="{FF2B5EF4-FFF2-40B4-BE49-F238E27FC236}">
                <a16:creationId xmlns:a16="http://schemas.microsoft.com/office/drawing/2014/main" id="{139DFFCB-3C9D-A318-F8EE-550C248856B2}"/>
              </a:ext>
            </a:extLst>
          </p:cNvPr>
          <p:cNvSpPr txBox="1"/>
          <p:nvPr/>
        </p:nvSpPr>
        <p:spPr>
          <a:xfrm>
            <a:off x="8114145" y="3142487"/>
            <a:ext cx="3015673"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Hover over the link to ensure that it leads to where it says it does</a:t>
            </a:r>
          </a:p>
        </p:txBody>
      </p:sp>
      <p:sp>
        <p:nvSpPr>
          <p:cNvPr id="13" name="Rectangle: Rounded Corners 12">
            <a:extLst>
              <a:ext uri="{FF2B5EF4-FFF2-40B4-BE49-F238E27FC236}">
                <a16:creationId xmlns:a16="http://schemas.microsoft.com/office/drawing/2014/main" id="{13DFC614-1AFB-C6D7-A34B-F96C5E198292}"/>
              </a:ext>
            </a:extLst>
          </p:cNvPr>
          <p:cNvSpPr/>
          <p:nvPr/>
        </p:nvSpPr>
        <p:spPr>
          <a:xfrm>
            <a:off x="1062182" y="4527942"/>
            <a:ext cx="1357745" cy="1385455"/>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t>Sniff </a:t>
            </a:r>
          </a:p>
          <a:p>
            <a:pPr algn="ctr"/>
            <a:r>
              <a:rPr lang="en-US" b="1"/>
              <a:t>Test</a:t>
            </a:r>
          </a:p>
        </p:txBody>
      </p:sp>
      <p:sp>
        <p:nvSpPr>
          <p:cNvPr id="14" name="Double Bracket 13">
            <a:extLst>
              <a:ext uri="{FF2B5EF4-FFF2-40B4-BE49-F238E27FC236}">
                <a16:creationId xmlns:a16="http://schemas.microsoft.com/office/drawing/2014/main" id="{60AF413B-0138-3910-EB4B-7F914D9490F5}"/>
              </a:ext>
            </a:extLst>
          </p:cNvPr>
          <p:cNvSpPr/>
          <p:nvPr/>
        </p:nvSpPr>
        <p:spPr>
          <a:xfrm>
            <a:off x="2660073" y="4601833"/>
            <a:ext cx="3214254" cy="1385455"/>
          </a:xfrm>
          <a:prstGeom prst="bracketPair">
            <a:avLst/>
          </a:prstGeom>
          <a:ln w="38100"/>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5" name="TextBox 11">
            <a:extLst>
              <a:ext uri="{FF2B5EF4-FFF2-40B4-BE49-F238E27FC236}">
                <a16:creationId xmlns:a16="http://schemas.microsoft.com/office/drawing/2014/main" id="{BE184013-2B60-2238-9601-32D3566B7A55}"/>
              </a:ext>
            </a:extLst>
          </p:cNvPr>
          <p:cNvSpPr txBox="1"/>
          <p:nvPr/>
        </p:nvSpPr>
        <p:spPr>
          <a:xfrm>
            <a:off x="2858654" y="4832895"/>
            <a:ext cx="3015673"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Is it a site you recognize?</a:t>
            </a:r>
          </a:p>
          <a:p>
            <a:r>
              <a:rPr lang="en-US">
                <a:solidFill>
                  <a:schemeClr val="bg1"/>
                </a:solidFill>
              </a:rPr>
              <a:t>Does it feel “familiar”?</a:t>
            </a:r>
          </a:p>
          <a:p>
            <a:r>
              <a:rPr lang="en-US">
                <a:solidFill>
                  <a:schemeClr val="bg1"/>
                </a:solidFill>
              </a:rPr>
              <a:t>Always be skeptical</a:t>
            </a:r>
          </a:p>
        </p:txBody>
      </p:sp>
      <p:sp>
        <p:nvSpPr>
          <p:cNvPr id="16" name="Rectangle: Rounded Corners 15">
            <a:extLst>
              <a:ext uri="{FF2B5EF4-FFF2-40B4-BE49-F238E27FC236}">
                <a16:creationId xmlns:a16="http://schemas.microsoft.com/office/drawing/2014/main" id="{8156560B-E1BB-1ABE-5640-7DCA1330576F}"/>
              </a:ext>
            </a:extLst>
          </p:cNvPr>
          <p:cNvSpPr/>
          <p:nvPr/>
        </p:nvSpPr>
        <p:spPr>
          <a:xfrm>
            <a:off x="6317673" y="4527942"/>
            <a:ext cx="1357745" cy="1385455"/>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t>Click</a:t>
            </a:r>
          </a:p>
        </p:txBody>
      </p:sp>
      <p:sp>
        <p:nvSpPr>
          <p:cNvPr id="17" name="Double Bracket 16">
            <a:extLst>
              <a:ext uri="{FF2B5EF4-FFF2-40B4-BE49-F238E27FC236}">
                <a16:creationId xmlns:a16="http://schemas.microsoft.com/office/drawing/2014/main" id="{A060FB7C-6F78-62ED-233A-E0A47F343B45}"/>
              </a:ext>
            </a:extLst>
          </p:cNvPr>
          <p:cNvSpPr/>
          <p:nvPr/>
        </p:nvSpPr>
        <p:spPr>
          <a:xfrm>
            <a:off x="7915564" y="4601833"/>
            <a:ext cx="3214254" cy="1385455"/>
          </a:xfrm>
          <a:prstGeom prst="bracketPair">
            <a:avLst/>
          </a:prstGeom>
          <a:ln w="38100"/>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0" name="TextBox 14">
            <a:extLst>
              <a:ext uri="{FF2B5EF4-FFF2-40B4-BE49-F238E27FC236}">
                <a16:creationId xmlns:a16="http://schemas.microsoft.com/office/drawing/2014/main" id="{A4D666D5-F615-7C7A-E6E4-229F47133AB5}"/>
              </a:ext>
            </a:extLst>
          </p:cNvPr>
          <p:cNvSpPr txBox="1"/>
          <p:nvPr/>
        </p:nvSpPr>
        <p:spPr>
          <a:xfrm>
            <a:off x="8114145" y="4832895"/>
            <a:ext cx="3015673"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If it passes all the other test, click</a:t>
            </a:r>
          </a:p>
          <a:p>
            <a:r>
              <a:rPr lang="en-US">
                <a:solidFill>
                  <a:schemeClr val="bg1"/>
                </a:solidFill>
              </a:rPr>
              <a:t>When in doubt, throw it out</a:t>
            </a:r>
          </a:p>
        </p:txBody>
      </p:sp>
    </p:spTree>
    <p:extLst>
      <p:ext uri="{BB962C8B-B14F-4D97-AF65-F5344CB8AC3E}">
        <p14:creationId xmlns:p14="http://schemas.microsoft.com/office/powerpoint/2010/main" val="158706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8D509-831E-6A7C-05A3-A782BD64DA7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0BE1A32-D0A6-02D4-7B77-E480467E0271}"/>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Phishing Examples</a:t>
            </a:r>
          </a:p>
        </p:txBody>
      </p:sp>
      <p:pic>
        <p:nvPicPr>
          <p:cNvPr id="3" name="Picture 2" descr="Paypal Phishing Security Notice">
            <a:extLst>
              <a:ext uri="{FF2B5EF4-FFF2-40B4-BE49-F238E27FC236}">
                <a16:creationId xmlns:a16="http://schemas.microsoft.com/office/drawing/2014/main" id="{09D62222-5126-25F1-CD76-B5BDD4A1B7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470"/>
          <a:stretch/>
        </p:blipFill>
        <p:spPr bwMode="auto">
          <a:xfrm>
            <a:off x="495521" y="1690689"/>
            <a:ext cx="4878077" cy="42021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86769C4-9A41-462D-09E6-66454199911E}"/>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247" y="1690689"/>
            <a:ext cx="6215432" cy="420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32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88717-86B9-7AD3-FD81-5AC8A7AD0F2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7A682D0-F1DB-A8E8-6A76-998D90B5C159}"/>
              </a:ext>
            </a:extLst>
          </p:cNvPr>
          <p:cNvSpPr txBox="1"/>
          <p:nvPr/>
        </p:nvSpPr>
        <p:spPr>
          <a:xfrm>
            <a:off x="533400" y="551929"/>
            <a:ext cx="11634286" cy="615553"/>
          </a:xfrm>
          <a:prstGeom prst="rect">
            <a:avLst/>
          </a:prstGeom>
          <a:noFill/>
        </p:spPr>
        <p:txBody>
          <a:bodyPr wrap="square" lIns="0" tIns="0" rIns="0" bIns="0" rtlCol="0">
            <a:spAutoFit/>
          </a:bodyPr>
          <a:lstStyle/>
          <a:p>
            <a:r>
              <a:rPr lang="en-US" sz="4000">
                <a:solidFill>
                  <a:schemeClr val="bg1"/>
                </a:solidFill>
                <a:latin typeface="+mj-lt"/>
              </a:rPr>
              <a:t>Smishing</a:t>
            </a:r>
          </a:p>
        </p:txBody>
      </p:sp>
      <p:sp>
        <p:nvSpPr>
          <p:cNvPr id="2" name="TextBox 1">
            <a:extLst>
              <a:ext uri="{FF2B5EF4-FFF2-40B4-BE49-F238E27FC236}">
                <a16:creationId xmlns:a16="http://schemas.microsoft.com/office/drawing/2014/main" id="{99FE7E6A-2191-F93E-287B-3E880EDF55DD}"/>
              </a:ext>
            </a:extLst>
          </p:cNvPr>
          <p:cNvSpPr txBox="1"/>
          <p:nvPr/>
        </p:nvSpPr>
        <p:spPr>
          <a:xfrm>
            <a:off x="838200" y="1612619"/>
            <a:ext cx="5930900" cy="4401205"/>
          </a:xfrm>
          <a:prstGeom prst="rect">
            <a:avLst/>
          </a:prstGeom>
          <a:noFill/>
        </p:spPr>
        <p:txBody>
          <a:bodyPr wrap="square" lIns="0" tIns="0" rIns="0" bIns="0" rtlCol="0">
            <a:spAutoFit/>
          </a:bodyPr>
          <a:lstStyle/>
          <a:p>
            <a:pPr lvl="0">
              <a:lnSpc>
                <a:spcPct val="90000"/>
              </a:lnSpc>
              <a:spcAft>
                <a:spcPts val="1200"/>
              </a:spcAft>
            </a:pPr>
            <a:r>
              <a:rPr lang="en-US" sz="2000" b="1">
                <a:solidFill>
                  <a:schemeClr val="bg1"/>
                </a:solidFill>
              </a:rPr>
              <a:t>Similar to emails, the use of cellphones has increased the risk of smishing. You may have seen these attempts in the past and sometimes they can be harder to verify. Here are some ways to identify a smishing attempt:</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Do you recognize the number?</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Are you expecting a text message?</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Long hold to preview the link</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Check for spelling errors</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Never give anyone that’s not verified your multi-factor authentication code</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Do not login from a questionable source</a:t>
            </a:r>
          </a:p>
        </p:txBody>
      </p:sp>
      <p:pic>
        <p:nvPicPr>
          <p:cNvPr id="4" name="Picture 3" descr="smishing-tax-example">
            <a:extLst>
              <a:ext uri="{FF2B5EF4-FFF2-40B4-BE49-F238E27FC236}">
                <a16:creationId xmlns:a16="http://schemas.microsoft.com/office/drawing/2014/main" id="{0412DDC6-F42C-CDFC-744F-E7B7D5ACD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9600" y="3148847"/>
            <a:ext cx="4627733" cy="24846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hat Is Smishing? Examples, Protection &amp; More | Proofpoint US">
            <a:extLst>
              <a:ext uri="{FF2B5EF4-FFF2-40B4-BE49-F238E27FC236}">
                <a16:creationId xmlns:a16="http://schemas.microsoft.com/office/drawing/2014/main" id="{C69C0023-FE46-2997-64AE-4B861B40FF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8307"/>
          <a:stretch/>
        </p:blipFill>
        <p:spPr bwMode="auto">
          <a:xfrm>
            <a:off x="9519101" y="773666"/>
            <a:ext cx="2278232" cy="23282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What Is Smishing? Examples, Protection &amp; More | Proofpoint AU">
            <a:extLst>
              <a:ext uri="{FF2B5EF4-FFF2-40B4-BE49-F238E27FC236}">
                <a16:creationId xmlns:a16="http://schemas.microsoft.com/office/drawing/2014/main" id="{86DBBFCF-65AD-2958-F363-E490235386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3995"/>
          <a:stretch/>
        </p:blipFill>
        <p:spPr bwMode="auto">
          <a:xfrm>
            <a:off x="7169600" y="781654"/>
            <a:ext cx="2291899" cy="230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19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847C0-B101-B365-2D66-142E5C4C8C1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9C20CC1-A027-492B-32F6-211405FE35B9}"/>
              </a:ext>
            </a:extLst>
          </p:cNvPr>
          <p:cNvSpPr txBox="1"/>
          <p:nvPr/>
        </p:nvSpPr>
        <p:spPr>
          <a:xfrm>
            <a:off x="533400" y="551929"/>
            <a:ext cx="11634286" cy="615553"/>
          </a:xfrm>
          <a:prstGeom prst="rect">
            <a:avLst/>
          </a:prstGeom>
          <a:noFill/>
        </p:spPr>
        <p:txBody>
          <a:bodyPr wrap="square" lIns="0" tIns="0" rIns="0" bIns="0" rtlCol="0">
            <a:spAutoFit/>
          </a:bodyPr>
          <a:lstStyle/>
          <a:p>
            <a:r>
              <a:rPr lang="en-US" sz="4000">
                <a:solidFill>
                  <a:schemeClr val="bg1"/>
                </a:solidFill>
                <a:latin typeface="+mj-lt"/>
              </a:rPr>
              <a:t>Ransomware</a:t>
            </a:r>
          </a:p>
        </p:txBody>
      </p:sp>
      <p:sp>
        <p:nvSpPr>
          <p:cNvPr id="2" name="TextBox 1">
            <a:extLst>
              <a:ext uri="{FF2B5EF4-FFF2-40B4-BE49-F238E27FC236}">
                <a16:creationId xmlns:a16="http://schemas.microsoft.com/office/drawing/2014/main" id="{8EC015A9-24A7-3172-1FA3-570CDB22EE83}"/>
              </a:ext>
            </a:extLst>
          </p:cNvPr>
          <p:cNvSpPr txBox="1"/>
          <p:nvPr/>
        </p:nvSpPr>
        <p:spPr>
          <a:xfrm>
            <a:off x="838200" y="1612619"/>
            <a:ext cx="10693400" cy="984885"/>
          </a:xfrm>
          <a:prstGeom prst="rect">
            <a:avLst/>
          </a:prstGeom>
          <a:noFill/>
        </p:spPr>
        <p:txBody>
          <a:bodyPr wrap="square" lIns="0" tIns="0" rIns="0" bIns="0" rtlCol="0">
            <a:spAutoFit/>
          </a:bodyPr>
          <a:lstStyle/>
          <a:p>
            <a:pPr lvl="0">
              <a:lnSpc>
                <a:spcPct val="90000"/>
              </a:lnSpc>
              <a:spcAft>
                <a:spcPts val="1200"/>
              </a:spcAft>
            </a:pPr>
            <a:r>
              <a:rPr lang="en-US" sz="2000">
                <a:solidFill>
                  <a:schemeClr val="bg1"/>
                </a:solidFill>
              </a:rPr>
              <a:t>Attacks may gain access to your computer and install ransomware, which will shut down access to the environment until the ransom is paid. </a:t>
            </a:r>
          </a:p>
          <a:p>
            <a:pPr lvl="0">
              <a:lnSpc>
                <a:spcPct val="90000"/>
              </a:lnSpc>
              <a:spcAft>
                <a:spcPts val="1200"/>
              </a:spcAft>
            </a:pPr>
            <a:r>
              <a:rPr lang="en-US" sz="2000">
                <a:solidFill>
                  <a:schemeClr val="bg1"/>
                </a:solidFill>
              </a:rPr>
              <a:t>If this occurs, contact your IT department immediately. Do not pay the ransom yourself.</a:t>
            </a:r>
          </a:p>
        </p:txBody>
      </p:sp>
      <p:pic>
        <p:nvPicPr>
          <p:cNvPr id="3" name="Picture 2" descr="Ransomware | Attack, Virus, Examples, &amp; Facts | Britannica">
            <a:extLst>
              <a:ext uri="{FF2B5EF4-FFF2-40B4-BE49-F238E27FC236}">
                <a16:creationId xmlns:a16="http://schemas.microsoft.com/office/drawing/2014/main" id="{DE87E32F-86DB-8858-A531-3EA243039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645" y="2913756"/>
            <a:ext cx="4478040" cy="31743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17 Ransomware Examples &amp; How They Occurred | UpGuard">
            <a:extLst>
              <a:ext uri="{FF2B5EF4-FFF2-40B4-BE49-F238E27FC236}">
                <a16:creationId xmlns:a16="http://schemas.microsoft.com/office/drawing/2014/main" id="{C6F7D87F-9EDE-1564-46C9-171AB1D71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348" y="2913756"/>
            <a:ext cx="4204380" cy="317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62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3D8F0-3B7F-E6E9-E6DE-0A16438CA2A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42AC26C-5DCD-879C-3F5F-9340B634C951}"/>
              </a:ext>
            </a:extLst>
          </p:cNvPr>
          <p:cNvSpPr txBox="1"/>
          <p:nvPr/>
        </p:nvSpPr>
        <p:spPr>
          <a:xfrm>
            <a:off x="533400" y="551929"/>
            <a:ext cx="11634286" cy="615553"/>
          </a:xfrm>
          <a:prstGeom prst="rect">
            <a:avLst/>
          </a:prstGeom>
          <a:noFill/>
        </p:spPr>
        <p:txBody>
          <a:bodyPr wrap="square" lIns="0" tIns="0" rIns="0" bIns="0" rtlCol="0">
            <a:spAutoFit/>
          </a:bodyPr>
          <a:lstStyle/>
          <a:p>
            <a:r>
              <a:rPr lang="en-US" sz="4000">
                <a:solidFill>
                  <a:schemeClr val="bg1"/>
                </a:solidFill>
                <a:latin typeface="+mj-lt"/>
              </a:rPr>
              <a:t>Malware</a:t>
            </a:r>
          </a:p>
        </p:txBody>
      </p:sp>
      <p:sp>
        <p:nvSpPr>
          <p:cNvPr id="2" name="TextBox 1">
            <a:extLst>
              <a:ext uri="{FF2B5EF4-FFF2-40B4-BE49-F238E27FC236}">
                <a16:creationId xmlns:a16="http://schemas.microsoft.com/office/drawing/2014/main" id="{B36F6F4A-E586-6A65-D5F4-553243A5BDC3}"/>
              </a:ext>
            </a:extLst>
          </p:cNvPr>
          <p:cNvSpPr txBox="1"/>
          <p:nvPr/>
        </p:nvSpPr>
        <p:spPr>
          <a:xfrm>
            <a:off x="838200" y="1612619"/>
            <a:ext cx="6184900" cy="4278094"/>
          </a:xfrm>
          <a:prstGeom prst="rect">
            <a:avLst/>
          </a:prstGeom>
          <a:noFill/>
        </p:spPr>
        <p:txBody>
          <a:bodyPr wrap="square" lIns="0" tIns="0" rIns="0" bIns="0" rtlCol="0">
            <a:spAutoFit/>
          </a:bodyPr>
          <a:lstStyle/>
          <a:p>
            <a:pPr lvl="0">
              <a:lnSpc>
                <a:spcPct val="90000"/>
              </a:lnSpc>
              <a:spcAft>
                <a:spcPts val="1200"/>
              </a:spcAft>
            </a:pPr>
            <a:r>
              <a:rPr lang="en-US" sz="2000" b="1">
                <a:solidFill>
                  <a:schemeClr val="bg1"/>
                </a:solidFill>
              </a:rPr>
              <a:t>Malware can be any type of malicious software that can impact your system. Signs of malware can include any of the following:</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Unexpected pop-ups</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Computer crashes</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Slow performance</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Unexpected messaged</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Browser changes</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Unresponsive device</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Disabled security systems</a:t>
            </a:r>
          </a:p>
          <a:p>
            <a:pPr lvl="0">
              <a:lnSpc>
                <a:spcPct val="90000"/>
              </a:lnSpc>
              <a:spcAft>
                <a:spcPts val="1200"/>
              </a:spcAft>
              <a:buClr>
                <a:schemeClr val="accent1"/>
              </a:buClr>
            </a:pPr>
            <a:r>
              <a:rPr lang="en-US" sz="2000">
                <a:solidFill>
                  <a:schemeClr val="accent1"/>
                </a:solidFill>
              </a:rPr>
              <a:t>If you notice these issues, contact your IT department</a:t>
            </a:r>
            <a:r>
              <a:rPr lang="en-US" sz="2000">
                <a:solidFill>
                  <a:srgbClr val="FFFFFF"/>
                </a:solidFill>
              </a:rPr>
              <a:t>.</a:t>
            </a:r>
          </a:p>
        </p:txBody>
      </p:sp>
      <p:pic>
        <p:nvPicPr>
          <p:cNvPr id="3" name="Picture 2">
            <a:extLst>
              <a:ext uri="{FF2B5EF4-FFF2-40B4-BE49-F238E27FC236}">
                <a16:creationId xmlns:a16="http://schemas.microsoft.com/office/drawing/2014/main" id="{77DFB945-BAA7-1857-14EF-8FF83F28FCDB}"/>
              </a:ext>
            </a:extLst>
          </p:cNvPr>
          <p:cNvPicPr>
            <a:picLocks noChangeAspect="1"/>
          </p:cNvPicPr>
          <p:nvPr/>
        </p:nvPicPr>
        <p:blipFill>
          <a:blip r:embed="rId2"/>
          <a:srcRect l="28647" r="28647"/>
          <a:stretch/>
        </p:blipFill>
        <p:spPr>
          <a:xfrm>
            <a:off x="8115300" y="12560"/>
            <a:ext cx="4076699" cy="6364339"/>
          </a:xfrm>
          <a:prstGeom prst="rect">
            <a:avLst/>
          </a:prstGeom>
        </p:spPr>
      </p:pic>
    </p:spTree>
    <p:extLst>
      <p:ext uri="{BB962C8B-B14F-4D97-AF65-F5344CB8AC3E}">
        <p14:creationId xmlns:p14="http://schemas.microsoft.com/office/powerpoint/2010/main" val="370124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5D818-9EAD-7FB2-BFB7-2744524095D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740EA13-EADB-899B-7D77-70131D88B769}"/>
              </a:ext>
            </a:extLst>
          </p:cNvPr>
          <p:cNvSpPr txBox="1"/>
          <p:nvPr/>
        </p:nvSpPr>
        <p:spPr>
          <a:xfrm>
            <a:off x="533400" y="551929"/>
            <a:ext cx="11634286" cy="615553"/>
          </a:xfrm>
          <a:prstGeom prst="rect">
            <a:avLst/>
          </a:prstGeom>
          <a:noFill/>
        </p:spPr>
        <p:txBody>
          <a:bodyPr wrap="square" lIns="0" tIns="0" rIns="0" bIns="0" rtlCol="0">
            <a:spAutoFit/>
          </a:bodyPr>
          <a:lstStyle/>
          <a:p>
            <a:r>
              <a:rPr lang="en-US" sz="4000">
                <a:solidFill>
                  <a:schemeClr val="bg1"/>
                </a:solidFill>
                <a:latin typeface="+mj-lt"/>
              </a:rPr>
              <a:t>Importance of Passwords</a:t>
            </a:r>
          </a:p>
        </p:txBody>
      </p:sp>
      <p:sp>
        <p:nvSpPr>
          <p:cNvPr id="2" name="TextBox 1">
            <a:extLst>
              <a:ext uri="{FF2B5EF4-FFF2-40B4-BE49-F238E27FC236}">
                <a16:creationId xmlns:a16="http://schemas.microsoft.com/office/drawing/2014/main" id="{1B8ECAA1-502E-EFAC-2579-692F7686C4B0}"/>
              </a:ext>
            </a:extLst>
          </p:cNvPr>
          <p:cNvSpPr txBox="1"/>
          <p:nvPr/>
        </p:nvSpPr>
        <p:spPr>
          <a:xfrm>
            <a:off x="800100" y="1384019"/>
            <a:ext cx="8280400" cy="5262979"/>
          </a:xfrm>
          <a:prstGeom prst="rect">
            <a:avLst/>
          </a:prstGeom>
          <a:noFill/>
        </p:spPr>
        <p:txBody>
          <a:bodyPr wrap="square" lIns="0" tIns="0" rIns="0" bIns="0" rtlCol="0">
            <a:spAutoFit/>
          </a:bodyPr>
          <a:lstStyle/>
          <a:p>
            <a:pPr lvl="0">
              <a:lnSpc>
                <a:spcPct val="90000"/>
              </a:lnSpc>
              <a:spcAft>
                <a:spcPts val="1200"/>
              </a:spcAft>
            </a:pPr>
            <a:r>
              <a:rPr lang="en-US" sz="2000" b="1">
                <a:solidFill>
                  <a:schemeClr val="bg1"/>
                </a:solidFill>
              </a:rPr>
              <a:t>Ensuring your have strong and protected passwords goes a long way in ensuring your data and environment remains secure. Here are some quick password tips to ensure your passwords remain safe:</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Keep your passwords in a secure location – do not store them in clear-text or write them down</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Avoid using things that can be associated with you: address, names, phone numbers, birthdays, sport teams</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Use separate passwords for every account</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Use passphrases that are not easy to guess:</a:t>
            </a:r>
          </a:p>
          <a:p>
            <a:pPr marL="800100" lvl="1" indent="-342900">
              <a:lnSpc>
                <a:spcPct val="90000"/>
              </a:lnSpc>
              <a:spcAft>
                <a:spcPts val="1200"/>
              </a:spcAft>
              <a:buClr>
                <a:schemeClr val="accent1"/>
              </a:buClr>
              <a:buFont typeface="Courier New" panose="02070309020205020404" pitchFamily="49" charset="0"/>
              <a:buChar char="o"/>
            </a:pPr>
            <a:r>
              <a:rPr lang="en-US" sz="2000">
                <a:solidFill>
                  <a:srgbClr val="FFFFFF"/>
                </a:solidFill>
              </a:rPr>
              <a:t>At least 12 characters</a:t>
            </a:r>
          </a:p>
          <a:p>
            <a:pPr marL="800100" lvl="1" indent="-342900">
              <a:lnSpc>
                <a:spcPct val="90000"/>
              </a:lnSpc>
              <a:spcAft>
                <a:spcPts val="1200"/>
              </a:spcAft>
              <a:buClr>
                <a:schemeClr val="accent1"/>
              </a:buClr>
              <a:buFont typeface="Courier New" panose="02070309020205020404" pitchFamily="49" charset="0"/>
              <a:buChar char="o"/>
            </a:pPr>
            <a:r>
              <a:rPr lang="en-US" sz="2000">
                <a:solidFill>
                  <a:srgbClr val="FFFFFF"/>
                </a:solidFill>
              </a:rPr>
              <a:t>Length is better than complexity </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Use auto-generated passwords from a password safe where possible.</a:t>
            </a:r>
          </a:p>
          <a:p>
            <a:pPr marL="342900" lvl="0" indent="-342900">
              <a:lnSpc>
                <a:spcPct val="90000"/>
              </a:lnSpc>
              <a:spcAft>
                <a:spcPts val="1200"/>
              </a:spcAft>
              <a:buClr>
                <a:schemeClr val="accent1"/>
              </a:buClr>
              <a:buFont typeface="Arial" panose="020B0604020202020204" pitchFamily="34" charset="0"/>
              <a:buChar char="•"/>
            </a:pPr>
            <a:r>
              <a:rPr lang="en-US" sz="2000">
                <a:solidFill>
                  <a:srgbClr val="FFFFFF"/>
                </a:solidFill>
              </a:rPr>
              <a:t>Use auto-generated passwords from a password safe where possible</a:t>
            </a:r>
          </a:p>
          <a:p>
            <a:pPr marL="342900" lvl="0" indent="-342900">
              <a:lnSpc>
                <a:spcPct val="90000"/>
              </a:lnSpc>
              <a:spcAft>
                <a:spcPts val="1200"/>
              </a:spcAft>
              <a:buClr>
                <a:schemeClr val="accent1"/>
              </a:buClr>
              <a:buFont typeface="Arial" panose="020B0604020202020204" pitchFamily="34" charset="0"/>
              <a:buChar char="•"/>
            </a:pPr>
            <a:endParaRPr lang="en-US" sz="2000">
              <a:solidFill>
                <a:srgbClr val="FFFFFF"/>
              </a:solidFill>
            </a:endParaRPr>
          </a:p>
        </p:txBody>
      </p:sp>
      <p:pic>
        <p:nvPicPr>
          <p:cNvPr id="5" name="Picture 4" descr="A black background with a black square&#10;&#10;AI-generated content may be incorrect.">
            <a:extLst>
              <a:ext uri="{FF2B5EF4-FFF2-40B4-BE49-F238E27FC236}">
                <a16:creationId xmlns:a16="http://schemas.microsoft.com/office/drawing/2014/main" id="{2E1EEC9F-8A0C-7791-7599-2AEEC86C3426}"/>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flipH="1">
            <a:off x="9283700" y="2330450"/>
            <a:ext cx="2197100" cy="2197100"/>
          </a:xfrm>
          <a:prstGeom prst="rect">
            <a:avLst/>
          </a:prstGeom>
        </p:spPr>
      </p:pic>
    </p:spTree>
    <p:extLst>
      <p:ext uri="{BB962C8B-B14F-4D97-AF65-F5344CB8AC3E}">
        <p14:creationId xmlns:p14="http://schemas.microsoft.com/office/powerpoint/2010/main" val="87976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C41E0-75CC-5732-8853-4CF84ADABD4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BFADD4B-831D-9BDD-D441-EE1EE49F6F7A}"/>
              </a:ext>
            </a:extLst>
          </p:cNvPr>
          <p:cNvSpPr txBox="1"/>
          <p:nvPr/>
        </p:nvSpPr>
        <p:spPr>
          <a:xfrm>
            <a:off x="533400" y="551929"/>
            <a:ext cx="3467100" cy="1231106"/>
          </a:xfrm>
          <a:prstGeom prst="rect">
            <a:avLst/>
          </a:prstGeom>
          <a:noFill/>
        </p:spPr>
        <p:txBody>
          <a:bodyPr wrap="square" lIns="0" tIns="0" rIns="0" bIns="0" rtlCol="0">
            <a:spAutoFit/>
          </a:bodyPr>
          <a:lstStyle/>
          <a:p>
            <a:r>
              <a:rPr lang="en-US" sz="4000">
                <a:solidFill>
                  <a:schemeClr val="bg1"/>
                </a:solidFill>
                <a:latin typeface="+mj-lt"/>
              </a:rPr>
              <a:t>Importance of Passwords</a:t>
            </a:r>
          </a:p>
        </p:txBody>
      </p:sp>
      <p:pic>
        <p:nvPicPr>
          <p:cNvPr id="3" name="Picture 2">
            <a:extLst>
              <a:ext uri="{FF2B5EF4-FFF2-40B4-BE49-F238E27FC236}">
                <a16:creationId xmlns:a16="http://schemas.microsoft.com/office/drawing/2014/main" id="{1EB87DAC-0459-F7EA-902F-CEDFBB00A8A1}"/>
              </a:ext>
            </a:extLst>
          </p:cNvPr>
          <p:cNvPicPr>
            <a:picLocks noChangeAspect="1"/>
          </p:cNvPicPr>
          <p:nvPr/>
        </p:nvPicPr>
        <p:blipFill>
          <a:blip r:embed="rId2"/>
          <a:srcRect l="1492" t="1112"/>
          <a:stretch/>
        </p:blipFill>
        <p:spPr>
          <a:xfrm>
            <a:off x="5321300" y="344323"/>
            <a:ext cx="6584144" cy="5795100"/>
          </a:xfrm>
          <a:prstGeom prst="rect">
            <a:avLst/>
          </a:prstGeom>
        </p:spPr>
      </p:pic>
    </p:spTree>
    <p:extLst>
      <p:ext uri="{BB962C8B-B14F-4D97-AF65-F5344CB8AC3E}">
        <p14:creationId xmlns:p14="http://schemas.microsoft.com/office/powerpoint/2010/main" val="336118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19365-0372-49C9-C962-CD81CE613DAF}"/>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FE96AD8-0738-1BEA-525A-D621BFC3D066}"/>
              </a:ext>
            </a:extLst>
          </p:cNvPr>
          <p:cNvPicPr>
            <a:picLocks noGrp="1" noChangeAspect="1"/>
          </p:cNvPicPr>
          <p:nvPr>
            <p:ph type="pic" sz="quarter" idx="26"/>
          </p:nvPr>
        </p:nvPicPr>
        <p:blipFill>
          <a:blip r:embed="rId3">
            <a:extLst>
              <a:ext uri="{BEBA8EAE-BF5A-486C-A8C5-ECC9F3942E4B}">
                <a14:imgProps xmlns:a14="http://schemas.microsoft.com/office/drawing/2010/main">
                  <a14:imgLayer r:embed="rId4">
                    <a14:imgEffect>
                      <a14:backgroundRemoval t="11563" b="98125" l="32500" r="87917">
                        <a14:foregroundMark x1="50000" y1="70625" x2="47917" y2="85000"/>
                        <a14:foregroundMark x1="43125" y1="87188" x2="45833" y2="95000"/>
                        <a14:foregroundMark x1="74375" y1="68750" x2="82083" y2="72813"/>
                        <a14:foregroundMark x1="82083" y1="73438" x2="84375" y2="76875"/>
                        <a14:foregroundMark x1="79375" y1="83125" x2="67083" y2="96563"/>
                        <a14:foregroundMark x1="67083" y1="96563" x2="60208" y2="98125"/>
                        <a14:foregroundMark x1="85417" y1="73750" x2="87083" y2="84688"/>
                        <a14:foregroundMark x1="59583" y1="11563" x2="63125" y2="11563"/>
                        <a14:foregroundMark x1="58542" y1="45938" x2="58542" y2="49375"/>
                        <a14:foregroundMark x1="87083" y1="75938" x2="87917" y2="88125"/>
                      </a14:backgroundRemoval>
                    </a14:imgEffect>
                  </a14:imgLayer>
                </a14:imgProps>
              </a:ext>
              <a:ext uri="{28A0092B-C50C-407E-A947-70E740481C1C}">
                <a14:useLocalDpi xmlns:a14="http://schemas.microsoft.com/office/drawing/2010/main" val="0"/>
              </a:ext>
            </a:extLst>
          </a:blip>
          <a:srcRect l="26529" t="2726" r="9990" b="512"/>
          <a:stretch/>
        </p:blipFill>
        <p:spPr>
          <a:xfrm>
            <a:off x="8333231" y="2084388"/>
            <a:ext cx="2286000" cy="2286000"/>
          </a:xfrm>
        </p:spPr>
      </p:pic>
      <p:pic>
        <p:nvPicPr>
          <p:cNvPr id="4" name="Picture Placeholder 3">
            <a:extLst>
              <a:ext uri="{FF2B5EF4-FFF2-40B4-BE49-F238E27FC236}">
                <a16:creationId xmlns:a16="http://schemas.microsoft.com/office/drawing/2014/main" id="{C6645BEB-B3E5-38BF-BDFC-6CF6E951532C}"/>
              </a:ext>
            </a:extLst>
          </p:cNvPr>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2776" t="-6496" r="10696" b="6496"/>
          <a:stretch/>
        </p:blipFill>
        <p:spPr>
          <a:xfrm>
            <a:off x="1562801" y="2084388"/>
            <a:ext cx="2286000" cy="2286000"/>
          </a:xfrm>
        </p:spPr>
      </p:pic>
      <p:sp>
        <p:nvSpPr>
          <p:cNvPr id="9" name="Title 8">
            <a:extLst>
              <a:ext uri="{FF2B5EF4-FFF2-40B4-BE49-F238E27FC236}">
                <a16:creationId xmlns:a16="http://schemas.microsoft.com/office/drawing/2014/main" id="{AB81B8DF-44AD-B891-43B0-69D1BA48D58A}"/>
              </a:ext>
            </a:extLst>
          </p:cNvPr>
          <p:cNvSpPr>
            <a:spLocks noGrp="1"/>
          </p:cNvSpPr>
          <p:nvPr>
            <p:ph type="title"/>
          </p:nvPr>
        </p:nvSpPr>
        <p:spPr/>
        <p:txBody>
          <a:bodyPr/>
          <a:lstStyle/>
          <a:p>
            <a:pPr algn="ctr"/>
            <a:r>
              <a:rPr lang="en-US" sz="4800"/>
              <a:t>Presenters</a:t>
            </a:r>
          </a:p>
        </p:txBody>
      </p:sp>
      <p:grpSp>
        <p:nvGrpSpPr>
          <p:cNvPr id="13" name="Group 12">
            <a:extLst>
              <a:ext uri="{FF2B5EF4-FFF2-40B4-BE49-F238E27FC236}">
                <a16:creationId xmlns:a16="http://schemas.microsoft.com/office/drawing/2014/main" id="{46A537F2-E34D-1201-5CBB-AE4A547D9BE7}"/>
              </a:ext>
            </a:extLst>
          </p:cNvPr>
          <p:cNvGrpSpPr/>
          <p:nvPr/>
        </p:nvGrpSpPr>
        <p:grpSpPr>
          <a:xfrm>
            <a:off x="1631716" y="4620623"/>
            <a:ext cx="2171822" cy="1179127"/>
            <a:chOff x="1299268" y="4625468"/>
            <a:chExt cx="2171822" cy="1179127"/>
          </a:xfrm>
        </p:grpSpPr>
        <p:sp>
          <p:nvSpPr>
            <p:cNvPr id="14" name="TextBox 13">
              <a:extLst>
                <a:ext uri="{FF2B5EF4-FFF2-40B4-BE49-F238E27FC236}">
                  <a16:creationId xmlns:a16="http://schemas.microsoft.com/office/drawing/2014/main" id="{0EBDC0DD-B894-AA5A-B75D-2045308FF39D}"/>
                </a:ext>
              </a:extLst>
            </p:cNvPr>
            <p:cNvSpPr txBox="1"/>
            <p:nvPr/>
          </p:nvSpPr>
          <p:spPr>
            <a:xfrm>
              <a:off x="1299268" y="4625468"/>
              <a:ext cx="2171822" cy="400110"/>
            </a:xfrm>
            <a:prstGeom prst="rect">
              <a:avLst/>
            </a:prstGeom>
            <a:noFill/>
          </p:spPr>
          <p:txBody>
            <a:bodyPr wrap="square" rtlCol="0">
              <a:spAutoFit/>
            </a:bodyPr>
            <a:lstStyle/>
            <a:p>
              <a:pPr algn="ctr"/>
              <a:r>
                <a:rPr lang="en-US" sz="2000" dirty="0">
                  <a:solidFill>
                    <a:schemeClr val="accent1"/>
                  </a:solidFill>
                  <a:latin typeface="+mj-lt"/>
                </a:rPr>
                <a:t>Brett Williams</a:t>
              </a:r>
            </a:p>
          </p:txBody>
        </p:sp>
        <p:sp>
          <p:nvSpPr>
            <p:cNvPr id="15" name="TextBox 14">
              <a:extLst>
                <a:ext uri="{FF2B5EF4-FFF2-40B4-BE49-F238E27FC236}">
                  <a16:creationId xmlns:a16="http://schemas.microsoft.com/office/drawing/2014/main" id="{DC8993B2-FEDB-C2FA-B73A-C112D4D46B09}"/>
                </a:ext>
              </a:extLst>
            </p:cNvPr>
            <p:cNvSpPr txBox="1"/>
            <p:nvPr/>
          </p:nvSpPr>
          <p:spPr>
            <a:xfrm>
              <a:off x="1305884" y="5065931"/>
              <a:ext cx="2165205" cy="738664"/>
            </a:xfrm>
            <a:prstGeom prst="rect">
              <a:avLst/>
            </a:prstGeom>
            <a:noFill/>
          </p:spPr>
          <p:txBody>
            <a:bodyPr wrap="square" rtlCol="0">
              <a:spAutoFit/>
            </a:bodyPr>
            <a:lstStyle/>
            <a:p>
              <a:pPr algn="ctr">
                <a:spcAft>
                  <a:spcPts val="1200"/>
                </a:spcAft>
              </a:pPr>
              <a:r>
                <a:rPr lang="en-US" sz="1400" i="1" dirty="0">
                  <a:solidFill>
                    <a:schemeClr val="tx1">
                      <a:lumMod val="20000"/>
                      <a:lumOff val="80000"/>
                    </a:schemeClr>
                  </a:solidFill>
                </a:rPr>
                <a:t>Risk Advisory and Assurance Services Leader</a:t>
              </a:r>
            </a:p>
          </p:txBody>
        </p:sp>
      </p:grpSp>
      <p:grpSp>
        <p:nvGrpSpPr>
          <p:cNvPr id="20" name="Group 19">
            <a:extLst>
              <a:ext uri="{FF2B5EF4-FFF2-40B4-BE49-F238E27FC236}">
                <a16:creationId xmlns:a16="http://schemas.microsoft.com/office/drawing/2014/main" id="{F8D48D12-4FB8-225B-148F-8225DB2FBA15}"/>
              </a:ext>
            </a:extLst>
          </p:cNvPr>
          <p:cNvGrpSpPr/>
          <p:nvPr/>
        </p:nvGrpSpPr>
        <p:grpSpPr>
          <a:xfrm>
            <a:off x="8211275" y="4608083"/>
            <a:ext cx="2531319" cy="1191667"/>
            <a:chOff x="1275567" y="4625468"/>
            <a:chExt cx="2531319" cy="1191667"/>
          </a:xfrm>
        </p:grpSpPr>
        <p:sp>
          <p:nvSpPr>
            <p:cNvPr id="21" name="TextBox 20">
              <a:extLst>
                <a:ext uri="{FF2B5EF4-FFF2-40B4-BE49-F238E27FC236}">
                  <a16:creationId xmlns:a16="http://schemas.microsoft.com/office/drawing/2014/main" id="{931A9625-18A7-C993-09E2-4601587B4F13}"/>
                </a:ext>
              </a:extLst>
            </p:cNvPr>
            <p:cNvSpPr txBox="1"/>
            <p:nvPr/>
          </p:nvSpPr>
          <p:spPr>
            <a:xfrm>
              <a:off x="1398227" y="4625468"/>
              <a:ext cx="2285998" cy="400110"/>
            </a:xfrm>
            <a:prstGeom prst="rect">
              <a:avLst/>
            </a:prstGeom>
            <a:noFill/>
          </p:spPr>
          <p:txBody>
            <a:bodyPr wrap="square" rtlCol="0">
              <a:spAutoFit/>
            </a:bodyPr>
            <a:lstStyle/>
            <a:p>
              <a:pPr algn="ctr"/>
              <a:r>
                <a:rPr lang="en-US" sz="2000">
                  <a:solidFill>
                    <a:schemeClr val="accent1"/>
                  </a:solidFill>
                  <a:latin typeface="+mj-lt"/>
                </a:rPr>
                <a:t>Kristina Brown</a:t>
              </a:r>
            </a:p>
          </p:txBody>
        </p:sp>
        <p:sp>
          <p:nvSpPr>
            <p:cNvPr id="22" name="TextBox 21">
              <a:extLst>
                <a:ext uri="{FF2B5EF4-FFF2-40B4-BE49-F238E27FC236}">
                  <a16:creationId xmlns:a16="http://schemas.microsoft.com/office/drawing/2014/main" id="{825E2F7F-E119-1FED-C2FB-064E851E4E89}"/>
                </a:ext>
              </a:extLst>
            </p:cNvPr>
            <p:cNvSpPr txBox="1"/>
            <p:nvPr/>
          </p:nvSpPr>
          <p:spPr>
            <a:xfrm>
              <a:off x="1275567" y="5078471"/>
              <a:ext cx="2531319" cy="738664"/>
            </a:xfrm>
            <a:prstGeom prst="rect">
              <a:avLst/>
            </a:prstGeom>
            <a:noFill/>
          </p:spPr>
          <p:txBody>
            <a:bodyPr wrap="square" rtlCol="0">
              <a:spAutoFit/>
            </a:bodyPr>
            <a:lstStyle/>
            <a:p>
              <a:pPr algn="ctr">
                <a:spcAft>
                  <a:spcPts val="1200"/>
                </a:spcAft>
              </a:pPr>
              <a:r>
                <a:rPr lang="en-US" sz="1400" i="1">
                  <a:solidFill>
                    <a:schemeClr val="tx1">
                      <a:lumMod val="20000"/>
                      <a:lumOff val="80000"/>
                    </a:schemeClr>
                  </a:solidFill>
                </a:rPr>
                <a:t>Senior Manager | Cyber, Governance, Risk and Compliance</a:t>
              </a:r>
            </a:p>
          </p:txBody>
        </p:sp>
      </p:grpSp>
      <p:sp>
        <p:nvSpPr>
          <p:cNvPr id="2" name="Slide Number Placeholder 1">
            <a:extLst>
              <a:ext uri="{FF2B5EF4-FFF2-40B4-BE49-F238E27FC236}">
                <a16:creationId xmlns:a16="http://schemas.microsoft.com/office/drawing/2014/main" id="{A98E3827-07FC-8351-BB91-A959B8C52BC9}"/>
              </a:ext>
            </a:extLst>
          </p:cNvPr>
          <p:cNvSpPr>
            <a:spLocks noGrp="1"/>
          </p:cNvSpPr>
          <p:nvPr>
            <p:ph type="sldNum" sz="quarter" idx="4294967295"/>
          </p:nvPr>
        </p:nvSpPr>
        <p:spPr>
          <a:xfrm>
            <a:off x="11649705" y="363912"/>
            <a:ext cx="357207" cy="365126"/>
          </a:xfrm>
        </p:spPr>
        <p:txBody>
          <a:bodyPr/>
          <a:lstStyle/>
          <a:p>
            <a:fld id="{8C499CF0-C8E2-4E59-9052-1B24C1960F75}" type="slidenum">
              <a:rPr lang="en-US" smtClean="0"/>
              <a:pPr/>
              <a:t>3</a:t>
            </a:fld>
            <a:endParaRPr lang="en-US"/>
          </a:p>
        </p:txBody>
      </p:sp>
      <p:pic>
        <p:nvPicPr>
          <p:cNvPr id="3" name="Picture Placeholder 3">
            <a:extLst>
              <a:ext uri="{FF2B5EF4-FFF2-40B4-BE49-F238E27FC236}">
                <a16:creationId xmlns:a16="http://schemas.microsoft.com/office/drawing/2014/main" id="{5AE0845B-BE18-551E-53D0-67C1719B8B48}"/>
              </a:ext>
            </a:extLst>
          </p:cNvPr>
          <p:cNvPicPr>
            <a:picLocks noChangeAspect="1"/>
          </p:cNvPicPr>
          <p:nvPr/>
        </p:nvPicPr>
        <p:blipFill>
          <a:blip r:embed="rId6">
            <a:extLst>
              <a:ext uri="{28A0092B-C50C-407E-A947-70E740481C1C}">
                <a14:useLocalDpi xmlns:a14="http://schemas.microsoft.com/office/drawing/2010/main" val="0"/>
              </a:ext>
            </a:extLst>
          </a:blip>
          <a:srcRect l="22591" r="4383" b="26360"/>
          <a:stretch/>
        </p:blipFill>
        <p:spPr>
          <a:xfrm>
            <a:off x="4925033" y="2084388"/>
            <a:ext cx="2286000" cy="2286000"/>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a:noFill/>
          </a:ln>
        </p:spPr>
      </p:pic>
      <p:grpSp>
        <p:nvGrpSpPr>
          <p:cNvPr id="5" name="Group 4">
            <a:extLst>
              <a:ext uri="{FF2B5EF4-FFF2-40B4-BE49-F238E27FC236}">
                <a16:creationId xmlns:a16="http://schemas.microsoft.com/office/drawing/2014/main" id="{5347EDB2-4A65-2640-8CA7-3A7D420EFE00}"/>
              </a:ext>
            </a:extLst>
          </p:cNvPr>
          <p:cNvGrpSpPr/>
          <p:nvPr/>
        </p:nvGrpSpPr>
        <p:grpSpPr>
          <a:xfrm>
            <a:off x="4993948" y="4620623"/>
            <a:ext cx="2171822" cy="1394570"/>
            <a:chOff x="1299268" y="4625468"/>
            <a:chExt cx="2171822" cy="1394570"/>
          </a:xfrm>
        </p:grpSpPr>
        <p:sp>
          <p:nvSpPr>
            <p:cNvPr id="7" name="TextBox 6">
              <a:extLst>
                <a:ext uri="{FF2B5EF4-FFF2-40B4-BE49-F238E27FC236}">
                  <a16:creationId xmlns:a16="http://schemas.microsoft.com/office/drawing/2014/main" id="{CAB6AFB3-523B-8909-6E64-E92150541D62}"/>
                </a:ext>
              </a:extLst>
            </p:cNvPr>
            <p:cNvSpPr txBox="1"/>
            <p:nvPr/>
          </p:nvSpPr>
          <p:spPr>
            <a:xfrm>
              <a:off x="1299268" y="4625468"/>
              <a:ext cx="2171822" cy="400110"/>
            </a:xfrm>
            <a:prstGeom prst="rect">
              <a:avLst/>
            </a:prstGeom>
            <a:noFill/>
          </p:spPr>
          <p:txBody>
            <a:bodyPr wrap="square" rtlCol="0">
              <a:spAutoFit/>
            </a:bodyPr>
            <a:lstStyle/>
            <a:p>
              <a:pPr algn="ctr"/>
              <a:r>
                <a:rPr lang="en-US" sz="2000" dirty="0">
                  <a:solidFill>
                    <a:schemeClr val="accent1"/>
                  </a:solidFill>
                  <a:latin typeface="+mj-lt"/>
                </a:rPr>
                <a:t>Shane Peden</a:t>
              </a:r>
            </a:p>
          </p:txBody>
        </p:sp>
        <p:sp>
          <p:nvSpPr>
            <p:cNvPr id="8" name="TextBox 7">
              <a:extLst>
                <a:ext uri="{FF2B5EF4-FFF2-40B4-BE49-F238E27FC236}">
                  <a16:creationId xmlns:a16="http://schemas.microsoft.com/office/drawing/2014/main" id="{CBB546F9-8311-C4B0-D32C-BA55FA9624A7}"/>
                </a:ext>
              </a:extLst>
            </p:cNvPr>
            <p:cNvSpPr txBox="1"/>
            <p:nvPr/>
          </p:nvSpPr>
          <p:spPr>
            <a:xfrm>
              <a:off x="1305884" y="5065931"/>
              <a:ext cx="2165205" cy="954107"/>
            </a:xfrm>
            <a:prstGeom prst="rect">
              <a:avLst/>
            </a:prstGeom>
            <a:noFill/>
          </p:spPr>
          <p:txBody>
            <a:bodyPr wrap="square" rtlCol="0">
              <a:spAutoFit/>
            </a:bodyPr>
            <a:lstStyle/>
            <a:p>
              <a:pPr algn="ctr">
                <a:spcAft>
                  <a:spcPts val="1200"/>
                </a:spcAft>
              </a:pPr>
              <a:r>
                <a:rPr lang="en-US" sz="1400" i="1" dirty="0">
                  <a:solidFill>
                    <a:schemeClr val="tx1">
                      <a:lumMod val="20000"/>
                      <a:lumOff val="80000"/>
                    </a:schemeClr>
                  </a:solidFill>
                </a:rPr>
                <a:t>Managing Director, Information Assurance – PCI, CaaS, and Cybersecurity</a:t>
              </a:r>
            </a:p>
          </p:txBody>
        </p:sp>
      </p:grpSp>
    </p:spTree>
    <p:extLst>
      <p:ext uri="{BB962C8B-B14F-4D97-AF65-F5344CB8AC3E}">
        <p14:creationId xmlns:p14="http://schemas.microsoft.com/office/powerpoint/2010/main" val="135485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FFEBB-F421-156D-9897-994CB053BA8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9D1DECF-A2E9-6086-1FAA-F47A96C29229}"/>
              </a:ext>
            </a:extLst>
          </p:cNvPr>
          <p:cNvSpPr txBox="1"/>
          <p:nvPr/>
        </p:nvSpPr>
        <p:spPr>
          <a:xfrm>
            <a:off x="533400" y="551929"/>
            <a:ext cx="11634286" cy="615553"/>
          </a:xfrm>
          <a:prstGeom prst="rect">
            <a:avLst/>
          </a:prstGeom>
          <a:noFill/>
        </p:spPr>
        <p:txBody>
          <a:bodyPr wrap="square" lIns="0" tIns="0" rIns="0" bIns="0" rtlCol="0">
            <a:spAutoFit/>
          </a:bodyPr>
          <a:lstStyle/>
          <a:p>
            <a:r>
              <a:rPr lang="en-US" sz="4000">
                <a:solidFill>
                  <a:schemeClr val="bg1"/>
                </a:solidFill>
                <a:latin typeface="+mj-lt"/>
              </a:rPr>
              <a:t>Payment Fraud</a:t>
            </a:r>
          </a:p>
        </p:txBody>
      </p:sp>
      <p:sp>
        <p:nvSpPr>
          <p:cNvPr id="2" name="TextBox 1">
            <a:extLst>
              <a:ext uri="{FF2B5EF4-FFF2-40B4-BE49-F238E27FC236}">
                <a16:creationId xmlns:a16="http://schemas.microsoft.com/office/drawing/2014/main" id="{795B61C8-6691-4EC7-BF06-208132FA84F0}"/>
              </a:ext>
            </a:extLst>
          </p:cNvPr>
          <p:cNvSpPr txBox="1"/>
          <p:nvPr/>
        </p:nvSpPr>
        <p:spPr>
          <a:xfrm>
            <a:off x="838200" y="1612619"/>
            <a:ext cx="5486400" cy="3631763"/>
          </a:xfrm>
          <a:prstGeom prst="rect">
            <a:avLst/>
          </a:prstGeom>
          <a:noFill/>
        </p:spPr>
        <p:txBody>
          <a:bodyPr wrap="square" lIns="0" tIns="0" rIns="0" bIns="0" rtlCol="0">
            <a:spAutoFit/>
          </a:bodyPr>
          <a:lstStyle/>
          <a:p>
            <a:pPr lvl="0">
              <a:lnSpc>
                <a:spcPct val="90000"/>
              </a:lnSpc>
              <a:spcAft>
                <a:spcPts val="1200"/>
              </a:spcAft>
            </a:pPr>
            <a:r>
              <a:rPr lang="en-US" sz="2000">
                <a:solidFill>
                  <a:schemeClr val="bg1"/>
                </a:solidFill>
              </a:rPr>
              <a:t>Payment fraud is continuing to rise through the use of someone else’s financial information such as credit cards, bank accounts, and wire payments.</a:t>
            </a:r>
          </a:p>
          <a:p>
            <a:pPr lvl="0">
              <a:lnSpc>
                <a:spcPct val="90000"/>
              </a:lnSpc>
              <a:spcAft>
                <a:spcPts val="1200"/>
              </a:spcAft>
            </a:pPr>
            <a:r>
              <a:rPr lang="en-US" sz="2000">
                <a:solidFill>
                  <a:schemeClr val="bg1"/>
                </a:solidFill>
              </a:rPr>
              <a:t>Payment fraud can be caused through phishing, data breaches, customized passwords, or providing information to malicious actors.</a:t>
            </a:r>
          </a:p>
          <a:p>
            <a:pPr lvl="0">
              <a:lnSpc>
                <a:spcPct val="90000"/>
              </a:lnSpc>
              <a:spcAft>
                <a:spcPts val="1200"/>
              </a:spcAft>
            </a:pPr>
            <a:r>
              <a:rPr lang="en-US" sz="2000">
                <a:solidFill>
                  <a:schemeClr val="bg1"/>
                </a:solidFill>
              </a:rPr>
              <a:t>Ensure that you use secure payment platforms and keep your software up to date. Always be skeptical when providing payment information to unknown sources and never wire money without verifying the receiver’s information directly.</a:t>
            </a:r>
          </a:p>
        </p:txBody>
      </p:sp>
      <p:pic>
        <p:nvPicPr>
          <p:cNvPr id="3" name="Picture 2">
            <a:extLst>
              <a:ext uri="{FF2B5EF4-FFF2-40B4-BE49-F238E27FC236}">
                <a16:creationId xmlns:a16="http://schemas.microsoft.com/office/drawing/2014/main" id="{4AB4DF39-6F6D-EC7A-5B87-37B98A8D9999}"/>
              </a:ext>
            </a:extLst>
          </p:cNvPr>
          <p:cNvPicPr>
            <a:picLocks noChangeAspect="1"/>
          </p:cNvPicPr>
          <p:nvPr/>
        </p:nvPicPr>
        <p:blipFill>
          <a:blip r:embed="rId2">
            <a:extLst>
              <a:ext uri="{28A0092B-C50C-407E-A947-70E740481C1C}">
                <a14:useLocalDpi xmlns:a14="http://schemas.microsoft.com/office/drawing/2010/main" val="0"/>
              </a:ext>
            </a:extLst>
          </a:blip>
          <a:srcRect l="10586" t="197" r="68042" b="-197"/>
          <a:stretch/>
        </p:blipFill>
        <p:spPr>
          <a:xfrm>
            <a:off x="8115300" y="12560"/>
            <a:ext cx="4076699" cy="6413640"/>
          </a:xfrm>
          <a:prstGeom prst="rect">
            <a:avLst/>
          </a:prstGeom>
        </p:spPr>
      </p:pic>
    </p:spTree>
    <p:extLst>
      <p:ext uri="{BB962C8B-B14F-4D97-AF65-F5344CB8AC3E}">
        <p14:creationId xmlns:p14="http://schemas.microsoft.com/office/powerpoint/2010/main" val="143268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B49EA-724F-2705-0629-104CF2E9A3BA}"/>
            </a:ext>
          </a:extLst>
        </p:cNvPr>
        <p:cNvGrpSpPr/>
        <p:nvPr/>
      </p:nvGrpSpPr>
      <p:grpSpPr>
        <a:xfrm>
          <a:off x="0" y="0"/>
          <a:ext cx="0" cy="0"/>
          <a:chOff x="0" y="0"/>
          <a:chExt cx="0" cy="0"/>
        </a:xfrm>
      </p:grpSpPr>
      <p:pic>
        <p:nvPicPr>
          <p:cNvPr id="4" name="Picture Placeholder 27">
            <a:extLst>
              <a:ext uri="{FF2B5EF4-FFF2-40B4-BE49-F238E27FC236}">
                <a16:creationId xmlns:a16="http://schemas.microsoft.com/office/drawing/2014/main" id="{E6698C06-2FF9-71C0-051A-FC93A268F1EF}"/>
              </a:ext>
            </a:extLst>
          </p:cNvPr>
          <p:cNvPicPr>
            <a:picLocks noChangeAspect="1"/>
          </p:cNvPicPr>
          <p:nvPr/>
        </p:nvPicPr>
        <p:blipFill>
          <a:blip r:embed="rId2"/>
          <a:srcRect l="170" t="2066" r="2237"/>
          <a:stretch/>
        </p:blipFill>
        <p:spPr>
          <a:xfrm>
            <a:off x="20" y="10"/>
            <a:ext cx="12191980" cy="6857990"/>
          </a:xfrm>
          <a:prstGeom prst="rect">
            <a:avLst/>
          </a:prstGeom>
          <a:noFill/>
          <a:ln>
            <a:noFill/>
          </a:ln>
        </p:spPr>
      </p:pic>
      <p:sp>
        <p:nvSpPr>
          <p:cNvPr id="9" name="TextBox 8">
            <a:extLst>
              <a:ext uri="{FF2B5EF4-FFF2-40B4-BE49-F238E27FC236}">
                <a16:creationId xmlns:a16="http://schemas.microsoft.com/office/drawing/2014/main" id="{04DE1980-2621-5B3E-003E-13EA8BBC2AAA}"/>
              </a:ext>
            </a:extLst>
          </p:cNvPr>
          <p:cNvSpPr txBox="1"/>
          <p:nvPr/>
        </p:nvSpPr>
        <p:spPr>
          <a:xfrm>
            <a:off x="800100" y="2812529"/>
            <a:ext cx="6565900" cy="1015663"/>
          </a:xfrm>
          <a:prstGeom prst="rect">
            <a:avLst/>
          </a:prstGeom>
          <a:noFill/>
        </p:spPr>
        <p:txBody>
          <a:bodyPr wrap="square" lIns="0" tIns="0" rIns="0" bIns="0" rtlCol="0">
            <a:spAutoFit/>
          </a:bodyPr>
          <a:lstStyle/>
          <a:p>
            <a:r>
              <a:rPr lang="en-US" sz="6600">
                <a:solidFill>
                  <a:schemeClr val="bg1"/>
                </a:solidFill>
                <a:latin typeface="+mj-lt"/>
              </a:rPr>
              <a:t>Questions?</a:t>
            </a:r>
          </a:p>
        </p:txBody>
      </p:sp>
    </p:spTree>
    <p:extLst>
      <p:ext uri="{BB962C8B-B14F-4D97-AF65-F5344CB8AC3E}">
        <p14:creationId xmlns:p14="http://schemas.microsoft.com/office/powerpoint/2010/main" val="248640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3" name="Google Shape;1533;p72"/>
          <p:cNvSpPr txBox="1"/>
          <p:nvPr/>
        </p:nvSpPr>
        <p:spPr>
          <a:xfrm>
            <a:off x="762766" y="2036874"/>
            <a:ext cx="6063273"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a:solidFill>
                  <a:schemeClr val="bg1"/>
                </a:solidFill>
                <a:ea typeface="Lato"/>
                <a:cs typeface="Lato"/>
                <a:sym typeface="Lato"/>
              </a:rPr>
              <a:t>Reach out to us with your questions at any time.</a:t>
            </a:r>
          </a:p>
        </p:txBody>
      </p:sp>
      <p:sp>
        <p:nvSpPr>
          <p:cNvPr id="1534" name="Google Shape;1534;p72"/>
          <p:cNvSpPr txBox="1">
            <a:spLocks noGrp="1"/>
          </p:cNvSpPr>
          <p:nvPr>
            <p:ph type="title"/>
          </p:nvPr>
        </p:nvSpPr>
        <p:spPr>
          <a:xfrm>
            <a:off x="609600" y="341695"/>
            <a:ext cx="5549900" cy="1495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8000"/>
              <a:buFont typeface="Lato Black"/>
              <a:buNone/>
            </a:pPr>
            <a:r>
              <a:rPr lang="en-US" sz="8000">
                <a:solidFill>
                  <a:schemeClr val="accent1"/>
                </a:solidFill>
              </a:rPr>
              <a:t>Thank you!</a:t>
            </a:r>
            <a:endParaRPr>
              <a:solidFill>
                <a:schemeClr val="accent1"/>
              </a:solidFill>
            </a:endParaRPr>
          </a:p>
        </p:txBody>
      </p:sp>
      <p:pic>
        <p:nvPicPr>
          <p:cNvPr id="2" name="Picture Placeholder 5">
            <a:extLst>
              <a:ext uri="{FF2B5EF4-FFF2-40B4-BE49-F238E27FC236}">
                <a16:creationId xmlns:a16="http://schemas.microsoft.com/office/drawing/2014/main" id="{ED777135-4CDF-FA32-86DE-5F24431846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563" b="98125" l="32500" r="87917">
                        <a14:foregroundMark x1="50000" y1="70625" x2="47917" y2="85000"/>
                        <a14:foregroundMark x1="43125" y1="87188" x2="45833" y2="95000"/>
                        <a14:foregroundMark x1="74375" y1="68750" x2="82083" y2="72813"/>
                        <a14:foregroundMark x1="82083" y1="73438" x2="84375" y2="76875"/>
                        <a14:foregroundMark x1="79375" y1="83125" x2="67083" y2="96563"/>
                        <a14:foregroundMark x1="67083" y1="96563" x2="60208" y2="98125"/>
                        <a14:foregroundMark x1="85417" y1="73750" x2="87083" y2="84688"/>
                        <a14:foregroundMark x1="59583" y1="11563" x2="63125" y2="11563"/>
                        <a14:foregroundMark x1="58542" y1="45938" x2="58542" y2="49375"/>
                        <a14:foregroundMark x1="87083" y1="75938" x2="87917" y2="88125"/>
                      </a14:backgroundRemoval>
                    </a14:imgEffect>
                  </a14:imgLayer>
                </a14:imgProps>
              </a:ext>
              <a:ext uri="{28A0092B-C50C-407E-A947-70E740481C1C}">
                <a14:useLocalDpi xmlns:a14="http://schemas.microsoft.com/office/drawing/2010/main" val="0"/>
              </a:ext>
            </a:extLst>
          </a:blip>
          <a:srcRect l="26529" t="2726" r="9990" b="512"/>
          <a:stretch/>
        </p:blipFill>
        <p:spPr>
          <a:xfrm>
            <a:off x="8364125" y="3958199"/>
            <a:ext cx="1626375" cy="1626375"/>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solidFill>
          <a:ln w="28575">
            <a:solidFill>
              <a:schemeClr val="accent1"/>
            </a:solidFill>
          </a:ln>
        </p:spPr>
      </p:pic>
      <p:pic>
        <p:nvPicPr>
          <p:cNvPr id="3" name="Picture Placeholder 3">
            <a:extLst>
              <a:ext uri="{FF2B5EF4-FFF2-40B4-BE49-F238E27FC236}">
                <a16:creationId xmlns:a16="http://schemas.microsoft.com/office/drawing/2014/main" id="{2B6E6FC7-B96C-0D8A-E183-EB0C9EC17CC2}"/>
              </a:ext>
            </a:extLst>
          </p:cNvPr>
          <p:cNvPicPr>
            <a:picLocks noChangeAspect="1"/>
          </p:cNvPicPr>
          <p:nvPr/>
        </p:nvPicPr>
        <p:blipFill>
          <a:blip r:embed="rId5">
            <a:extLst>
              <a:ext uri="{28A0092B-C50C-407E-A947-70E740481C1C}">
                <a14:useLocalDpi xmlns:a14="http://schemas.microsoft.com/office/drawing/2010/main" val="0"/>
              </a:ext>
            </a:extLst>
          </a:blip>
          <a:srcRect l="-2776" t="-6496" r="10696" b="6496"/>
          <a:stretch/>
        </p:blipFill>
        <p:spPr>
          <a:xfrm>
            <a:off x="790357" y="3958199"/>
            <a:ext cx="1626375" cy="1626375"/>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solidFill>
          <a:ln w="28575">
            <a:solidFill>
              <a:schemeClr val="accent1"/>
            </a:solidFill>
          </a:ln>
        </p:spPr>
      </p:pic>
      <p:grpSp>
        <p:nvGrpSpPr>
          <p:cNvPr id="4" name="Group 3">
            <a:extLst>
              <a:ext uri="{FF2B5EF4-FFF2-40B4-BE49-F238E27FC236}">
                <a16:creationId xmlns:a16="http://schemas.microsoft.com/office/drawing/2014/main" id="{0D3D9F03-B6D6-2401-1B3E-0E91AF9D0EDD}"/>
              </a:ext>
            </a:extLst>
          </p:cNvPr>
          <p:cNvGrpSpPr/>
          <p:nvPr/>
        </p:nvGrpSpPr>
        <p:grpSpPr>
          <a:xfrm>
            <a:off x="2481220" y="4227989"/>
            <a:ext cx="1925946" cy="1086794"/>
            <a:chOff x="1299268" y="4625468"/>
            <a:chExt cx="2171822" cy="1086794"/>
          </a:xfrm>
        </p:grpSpPr>
        <p:sp>
          <p:nvSpPr>
            <p:cNvPr id="13" name="TextBox 12">
              <a:extLst>
                <a:ext uri="{FF2B5EF4-FFF2-40B4-BE49-F238E27FC236}">
                  <a16:creationId xmlns:a16="http://schemas.microsoft.com/office/drawing/2014/main" id="{493907F7-D6F2-6510-D975-C607B30D8F3D}"/>
                </a:ext>
              </a:extLst>
            </p:cNvPr>
            <p:cNvSpPr txBox="1"/>
            <p:nvPr/>
          </p:nvSpPr>
          <p:spPr>
            <a:xfrm>
              <a:off x="1299268" y="4625468"/>
              <a:ext cx="2171822" cy="369332"/>
            </a:xfrm>
            <a:prstGeom prst="rect">
              <a:avLst/>
            </a:prstGeom>
            <a:noFill/>
          </p:spPr>
          <p:txBody>
            <a:bodyPr wrap="square" rtlCol="0">
              <a:spAutoFit/>
            </a:bodyPr>
            <a:lstStyle/>
            <a:p>
              <a:r>
                <a:rPr lang="en-US" dirty="0">
                  <a:solidFill>
                    <a:schemeClr val="accent1"/>
                  </a:solidFill>
                  <a:latin typeface="+mj-lt"/>
                </a:rPr>
                <a:t>Brett Williams</a:t>
              </a:r>
            </a:p>
          </p:txBody>
        </p:sp>
        <p:sp>
          <p:nvSpPr>
            <p:cNvPr id="14" name="TextBox 13">
              <a:extLst>
                <a:ext uri="{FF2B5EF4-FFF2-40B4-BE49-F238E27FC236}">
                  <a16:creationId xmlns:a16="http://schemas.microsoft.com/office/drawing/2014/main" id="{CB4607A1-AF5A-0C12-3130-B4A9F43CF4EA}"/>
                </a:ext>
              </a:extLst>
            </p:cNvPr>
            <p:cNvSpPr txBox="1"/>
            <p:nvPr/>
          </p:nvSpPr>
          <p:spPr>
            <a:xfrm>
              <a:off x="1305884" y="5065931"/>
              <a:ext cx="1580737" cy="646331"/>
            </a:xfrm>
            <a:prstGeom prst="rect">
              <a:avLst/>
            </a:prstGeom>
            <a:noFill/>
          </p:spPr>
          <p:txBody>
            <a:bodyPr wrap="square" rtlCol="0">
              <a:spAutoFit/>
            </a:bodyPr>
            <a:lstStyle/>
            <a:p>
              <a:pPr>
                <a:spcAft>
                  <a:spcPts val="1200"/>
                </a:spcAft>
              </a:pPr>
              <a:r>
                <a:rPr lang="en-US" sz="1200" i="1" dirty="0">
                  <a:solidFill>
                    <a:schemeClr val="tx1">
                      <a:lumMod val="20000"/>
                      <a:lumOff val="80000"/>
                    </a:schemeClr>
                  </a:solidFill>
                </a:rPr>
                <a:t>Risk Advisory and Assurance Services Leader</a:t>
              </a:r>
            </a:p>
          </p:txBody>
        </p:sp>
      </p:grpSp>
      <p:grpSp>
        <p:nvGrpSpPr>
          <p:cNvPr id="15" name="Group 14">
            <a:extLst>
              <a:ext uri="{FF2B5EF4-FFF2-40B4-BE49-F238E27FC236}">
                <a16:creationId xmlns:a16="http://schemas.microsoft.com/office/drawing/2014/main" id="{09E0D0A0-DB36-7C76-ECB4-7BEA5400C6B9}"/>
              </a:ext>
            </a:extLst>
          </p:cNvPr>
          <p:cNvGrpSpPr/>
          <p:nvPr/>
        </p:nvGrpSpPr>
        <p:grpSpPr>
          <a:xfrm>
            <a:off x="10071744" y="4221719"/>
            <a:ext cx="2040275" cy="1099334"/>
            <a:chOff x="1275567" y="4625468"/>
            <a:chExt cx="2300746" cy="1099334"/>
          </a:xfrm>
        </p:grpSpPr>
        <p:sp>
          <p:nvSpPr>
            <p:cNvPr id="16" name="TextBox 15">
              <a:extLst>
                <a:ext uri="{FF2B5EF4-FFF2-40B4-BE49-F238E27FC236}">
                  <a16:creationId xmlns:a16="http://schemas.microsoft.com/office/drawing/2014/main" id="{C5813172-F105-8014-572A-971FD8046855}"/>
                </a:ext>
              </a:extLst>
            </p:cNvPr>
            <p:cNvSpPr txBox="1"/>
            <p:nvPr/>
          </p:nvSpPr>
          <p:spPr>
            <a:xfrm>
              <a:off x="1290315" y="4625468"/>
              <a:ext cx="2285998" cy="369332"/>
            </a:xfrm>
            <a:prstGeom prst="rect">
              <a:avLst/>
            </a:prstGeom>
            <a:noFill/>
          </p:spPr>
          <p:txBody>
            <a:bodyPr wrap="square" rtlCol="0">
              <a:spAutoFit/>
            </a:bodyPr>
            <a:lstStyle/>
            <a:p>
              <a:r>
                <a:rPr lang="en-US" dirty="0">
                  <a:solidFill>
                    <a:schemeClr val="accent1"/>
                  </a:solidFill>
                  <a:latin typeface="+mj-lt"/>
                </a:rPr>
                <a:t>Kristina Brown</a:t>
              </a:r>
            </a:p>
          </p:txBody>
        </p:sp>
        <p:sp>
          <p:nvSpPr>
            <p:cNvPr id="17" name="TextBox 16">
              <a:extLst>
                <a:ext uri="{FF2B5EF4-FFF2-40B4-BE49-F238E27FC236}">
                  <a16:creationId xmlns:a16="http://schemas.microsoft.com/office/drawing/2014/main" id="{46529A18-263E-9FB8-D712-3042516DEA16}"/>
                </a:ext>
              </a:extLst>
            </p:cNvPr>
            <p:cNvSpPr txBox="1"/>
            <p:nvPr/>
          </p:nvSpPr>
          <p:spPr>
            <a:xfrm>
              <a:off x="1275567" y="5078471"/>
              <a:ext cx="2071206" cy="646331"/>
            </a:xfrm>
            <a:prstGeom prst="rect">
              <a:avLst/>
            </a:prstGeom>
            <a:noFill/>
          </p:spPr>
          <p:txBody>
            <a:bodyPr wrap="square" rtlCol="0">
              <a:spAutoFit/>
            </a:bodyPr>
            <a:lstStyle/>
            <a:p>
              <a:pPr>
                <a:spcAft>
                  <a:spcPts val="1200"/>
                </a:spcAft>
              </a:pPr>
              <a:r>
                <a:rPr lang="en-US" sz="1200" i="1" dirty="0">
                  <a:solidFill>
                    <a:schemeClr val="tx1">
                      <a:lumMod val="20000"/>
                      <a:lumOff val="80000"/>
                    </a:schemeClr>
                  </a:solidFill>
                </a:rPr>
                <a:t>Senior Manager | Cyber, Governance, Risk and Compliance</a:t>
              </a:r>
            </a:p>
          </p:txBody>
        </p:sp>
      </p:grpSp>
      <p:pic>
        <p:nvPicPr>
          <p:cNvPr id="18" name="Picture Placeholder 3">
            <a:extLst>
              <a:ext uri="{FF2B5EF4-FFF2-40B4-BE49-F238E27FC236}">
                <a16:creationId xmlns:a16="http://schemas.microsoft.com/office/drawing/2014/main" id="{EAF2792B-2F19-B90B-DE77-F38F6001ADE3}"/>
              </a:ext>
            </a:extLst>
          </p:cNvPr>
          <p:cNvPicPr>
            <a:picLocks noChangeAspect="1"/>
          </p:cNvPicPr>
          <p:nvPr/>
        </p:nvPicPr>
        <p:blipFill>
          <a:blip r:embed="rId6">
            <a:extLst>
              <a:ext uri="{28A0092B-C50C-407E-A947-70E740481C1C}">
                <a14:useLocalDpi xmlns:a14="http://schemas.microsoft.com/office/drawing/2010/main" val="0"/>
              </a:ext>
            </a:extLst>
          </a:blip>
          <a:srcRect l="22591" r="4383" b="26360"/>
          <a:stretch/>
        </p:blipFill>
        <p:spPr>
          <a:xfrm>
            <a:off x="4609556" y="3958199"/>
            <a:ext cx="1626375" cy="1626375"/>
          </a:xfrm>
          <a:custGeom>
            <a:avLst/>
            <a:gdLst>
              <a:gd name="connsiteX0" fmla="*/ 968929 w 1937858"/>
              <a:gd name="connsiteY0" fmla="*/ 0 h 1937858"/>
              <a:gd name="connsiteX1" fmla="*/ 1937858 w 1937858"/>
              <a:gd name="connsiteY1" fmla="*/ 968929 h 1937858"/>
              <a:gd name="connsiteX2" fmla="*/ 968929 w 1937858"/>
              <a:gd name="connsiteY2" fmla="*/ 1937858 h 1937858"/>
              <a:gd name="connsiteX3" fmla="*/ 0 w 1937858"/>
              <a:gd name="connsiteY3" fmla="*/ 968929 h 1937858"/>
              <a:gd name="connsiteX4" fmla="*/ 968929 w 1937858"/>
              <a:gd name="connsiteY4" fmla="*/ 0 h 19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858" h="1937858">
                <a:moveTo>
                  <a:pt x="968929" y="0"/>
                </a:moveTo>
                <a:cubicBezTo>
                  <a:pt x="1504054" y="0"/>
                  <a:pt x="1937858" y="433804"/>
                  <a:pt x="1937858" y="968929"/>
                </a:cubicBezTo>
                <a:cubicBezTo>
                  <a:pt x="1937858" y="1504054"/>
                  <a:pt x="1504054" y="1937858"/>
                  <a:pt x="968929" y="1937858"/>
                </a:cubicBezTo>
                <a:cubicBezTo>
                  <a:pt x="433804" y="1937858"/>
                  <a:pt x="0" y="1504054"/>
                  <a:pt x="0" y="968929"/>
                </a:cubicBezTo>
                <a:cubicBezTo>
                  <a:pt x="0" y="433804"/>
                  <a:pt x="433804" y="0"/>
                  <a:pt x="968929" y="0"/>
                </a:cubicBezTo>
                <a:close/>
              </a:path>
            </a:pathLst>
          </a:custGeom>
          <a:solidFill>
            <a:schemeClr val="bg1">
              <a:lumMod val="95000"/>
            </a:schemeClr>
          </a:solidFill>
          <a:ln w="28575">
            <a:solidFill>
              <a:schemeClr val="accent1"/>
            </a:solidFill>
          </a:ln>
        </p:spPr>
      </p:pic>
      <p:grpSp>
        <p:nvGrpSpPr>
          <p:cNvPr id="19" name="Group 18">
            <a:extLst>
              <a:ext uri="{FF2B5EF4-FFF2-40B4-BE49-F238E27FC236}">
                <a16:creationId xmlns:a16="http://schemas.microsoft.com/office/drawing/2014/main" id="{D4010E03-C27C-65A9-5F5E-1FD8A5CC77BF}"/>
              </a:ext>
            </a:extLst>
          </p:cNvPr>
          <p:cNvGrpSpPr/>
          <p:nvPr/>
        </p:nvGrpSpPr>
        <p:grpSpPr>
          <a:xfrm>
            <a:off x="6278753" y="4135656"/>
            <a:ext cx="1925946" cy="1271461"/>
            <a:chOff x="1299268" y="4625468"/>
            <a:chExt cx="2171822" cy="1271461"/>
          </a:xfrm>
        </p:grpSpPr>
        <p:sp>
          <p:nvSpPr>
            <p:cNvPr id="20" name="TextBox 19">
              <a:extLst>
                <a:ext uri="{FF2B5EF4-FFF2-40B4-BE49-F238E27FC236}">
                  <a16:creationId xmlns:a16="http://schemas.microsoft.com/office/drawing/2014/main" id="{527A9D2C-9077-630A-2A35-692F2E9ABAFE}"/>
                </a:ext>
              </a:extLst>
            </p:cNvPr>
            <p:cNvSpPr txBox="1"/>
            <p:nvPr/>
          </p:nvSpPr>
          <p:spPr>
            <a:xfrm>
              <a:off x="1299268" y="4625468"/>
              <a:ext cx="2171822" cy="369332"/>
            </a:xfrm>
            <a:prstGeom prst="rect">
              <a:avLst/>
            </a:prstGeom>
            <a:noFill/>
          </p:spPr>
          <p:txBody>
            <a:bodyPr wrap="square" rtlCol="0">
              <a:spAutoFit/>
            </a:bodyPr>
            <a:lstStyle/>
            <a:p>
              <a:r>
                <a:rPr lang="en-US" dirty="0">
                  <a:solidFill>
                    <a:schemeClr val="accent1"/>
                  </a:solidFill>
                  <a:latin typeface="+mj-lt"/>
                </a:rPr>
                <a:t>Shane Peden</a:t>
              </a:r>
            </a:p>
          </p:txBody>
        </p:sp>
        <p:sp>
          <p:nvSpPr>
            <p:cNvPr id="21" name="TextBox 20">
              <a:extLst>
                <a:ext uri="{FF2B5EF4-FFF2-40B4-BE49-F238E27FC236}">
                  <a16:creationId xmlns:a16="http://schemas.microsoft.com/office/drawing/2014/main" id="{7B2902B6-BF7C-2CE7-4072-EC8E113DAAFD}"/>
                </a:ext>
              </a:extLst>
            </p:cNvPr>
            <p:cNvSpPr txBox="1"/>
            <p:nvPr/>
          </p:nvSpPr>
          <p:spPr>
            <a:xfrm>
              <a:off x="1305884" y="5065932"/>
              <a:ext cx="2049413" cy="830997"/>
            </a:xfrm>
            <a:prstGeom prst="rect">
              <a:avLst/>
            </a:prstGeom>
            <a:noFill/>
          </p:spPr>
          <p:txBody>
            <a:bodyPr wrap="square" rtlCol="0">
              <a:spAutoFit/>
            </a:bodyPr>
            <a:lstStyle/>
            <a:p>
              <a:pPr>
                <a:spcAft>
                  <a:spcPts val="1200"/>
                </a:spcAft>
              </a:pPr>
              <a:r>
                <a:rPr lang="en-US" sz="1200" i="1" dirty="0">
                  <a:solidFill>
                    <a:schemeClr val="tx1">
                      <a:lumMod val="20000"/>
                      <a:lumOff val="80000"/>
                    </a:schemeClr>
                  </a:solidFill>
                </a:rPr>
                <a:t>Managing Director, Information Assurance – PCI, CaaS, and Cybersecurity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BCA3A-A7FE-2145-C5CC-33EFDE6FFFD3}"/>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86B1087-6E18-9548-744D-2613329CA7D8}"/>
              </a:ext>
            </a:extLst>
          </p:cNvPr>
          <p:cNvCxnSpPr>
            <a:cxnSpLocks/>
            <a:endCxn id="38" idx="0"/>
          </p:cNvCxnSpPr>
          <p:nvPr/>
        </p:nvCxnSpPr>
        <p:spPr>
          <a:xfrm>
            <a:off x="7657576" y="1807825"/>
            <a:ext cx="0" cy="350819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E604951-A66A-A3D1-00D4-733162B5EA03}"/>
              </a:ext>
            </a:extLst>
          </p:cNvPr>
          <p:cNvGrpSpPr/>
          <p:nvPr/>
        </p:nvGrpSpPr>
        <p:grpSpPr>
          <a:xfrm>
            <a:off x="3113231" y="0"/>
            <a:ext cx="2530662" cy="6415086"/>
            <a:chOff x="977139" y="372478"/>
            <a:chExt cx="2385917" cy="6048165"/>
          </a:xfrm>
          <a:solidFill>
            <a:schemeClr val="accent2"/>
          </a:solidFill>
        </p:grpSpPr>
        <p:sp>
          <p:nvSpPr>
            <p:cNvPr id="5" name="Parallelogram 4">
              <a:extLst>
                <a:ext uri="{FF2B5EF4-FFF2-40B4-BE49-F238E27FC236}">
                  <a16:creationId xmlns:a16="http://schemas.microsoft.com/office/drawing/2014/main" id="{C35CE2DE-9F46-E771-A533-88D935E86000}"/>
                </a:ext>
              </a:extLst>
            </p:cNvPr>
            <p:cNvSpPr/>
            <p:nvPr/>
          </p:nvSpPr>
          <p:spPr>
            <a:xfrm>
              <a:off x="977139" y="372478"/>
              <a:ext cx="2385917" cy="6048165"/>
            </a:xfrm>
            <a:prstGeom prst="parallelogram">
              <a:avLst>
                <a:gd name="adj" fmla="val 8381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3B38F4FC-4A61-2586-78BA-D71CE9475055}"/>
                </a:ext>
              </a:extLst>
            </p:cNvPr>
            <p:cNvSpPr/>
            <p:nvPr/>
          </p:nvSpPr>
          <p:spPr>
            <a:xfrm>
              <a:off x="1957754" y="2003479"/>
              <a:ext cx="1121031" cy="2849164"/>
            </a:xfrm>
            <a:prstGeom prst="parallelogram">
              <a:avLst>
                <a:gd name="adj" fmla="val 8381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44EA4D70-17DF-303B-B370-F5260A259614}"/>
              </a:ext>
            </a:extLst>
          </p:cNvPr>
          <p:cNvSpPr/>
          <p:nvPr/>
        </p:nvSpPr>
        <p:spPr>
          <a:xfrm>
            <a:off x="7944662" y="1594974"/>
            <a:ext cx="2328147" cy="830997"/>
          </a:xfrm>
          <a:prstGeom prst="rect">
            <a:avLst/>
          </a:prstGeom>
        </p:spPr>
        <p:txBody>
          <a:bodyPr wrap="square" lIns="0" tIns="0" rIns="0" bIns="0">
            <a:spAutoFit/>
          </a:bodyPr>
          <a:lstStyle/>
          <a:p>
            <a:r>
              <a:rPr lang="en-US"/>
              <a:t>Overview of Cyber, Governance, Risk and Compliance Services</a:t>
            </a:r>
          </a:p>
        </p:txBody>
      </p:sp>
      <p:sp>
        <p:nvSpPr>
          <p:cNvPr id="25" name="Rectangle 24">
            <a:extLst>
              <a:ext uri="{FF2B5EF4-FFF2-40B4-BE49-F238E27FC236}">
                <a16:creationId xmlns:a16="http://schemas.microsoft.com/office/drawing/2014/main" id="{12BB7EE8-3640-9EFD-E944-38F35732C372}"/>
              </a:ext>
            </a:extLst>
          </p:cNvPr>
          <p:cNvSpPr/>
          <p:nvPr/>
        </p:nvSpPr>
        <p:spPr>
          <a:xfrm>
            <a:off x="7944662" y="2743512"/>
            <a:ext cx="2328147" cy="553998"/>
          </a:xfrm>
          <a:prstGeom prst="rect">
            <a:avLst/>
          </a:prstGeom>
        </p:spPr>
        <p:txBody>
          <a:bodyPr wrap="square" lIns="0" tIns="0" rIns="0" bIns="0">
            <a:spAutoFit/>
          </a:bodyPr>
          <a:lstStyle/>
          <a:p>
            <a:r>
              <a:rPr lang="en-US"/>
              <a:t>Third-Party Risk Management</a:t>
            </a:r>
          </a:p>
        </p:txBody>
      </p:sp>
      <p:sp>
        <p:nvSpPr>
          <p:cNvPr id="27" name="Rectangle 26">
            <a:extLst>
              <a:ext uri="{FF2B5EF4-FFF2-40B4-BE49-F238E27FC236}">
                <a16:creationId xmlns:a16="http://schemas.microsoft.com/office/drawing/2014/main" id="{2C59D791-83EF-917D-080F-699619A2A570}"/>
              </a:ext>
            </a:extLst>
          </p:cNvPr>
          <p:cNvSpPr/>
          <p:nvPr/>
        </p:nvSpPr>
        <p:spPr>
          <a:xfrm>
            <a:off x="7944662" y="3702061"/>
            <a:ext cx="2328147" cy="276999"/>
          </a:xfrm>
          <a:prstGeom prst="rect">
            <a:avLst/>
          </a:prstGeom>
        </p:spPr>
        <p:txBody>
          <a:bodyPr wrap="square" lIns="0" tIns="0" rIns="0" bIns="0">
            <a:spAutoFit/>
          </a:bodyPr>
          <a:lstStyle/>
          <a:p>
            <a:r>
              <a:rPr lang="en-US"/>
              <a:t>Data Privacy</a:t>
            </a:r>
          </a:p>
        </p:txBody>
      </p:sp>
      <p:sp>
        <p:nvSpPr>
          <p:cNvPr id="28" name="Rectangle 27">
            <a:extLst>
              <a:ext uri="{FF2B5EF4-FFF2-40B4-BE49-F238E27FC236}">
                <a16:creationId xmlns:a16="http://schemas.microsoft.com/office/drawing/2014/main" id="{DD00CBCD-206F-4EF3-4AF3-BED295C459A3}"/>
              </a:ext>
            </a:extLst>
          </p:cNvPr>
          <p:cNvSpPr/>
          <p:nvPr/>
        </p:nvSpPr>
        <p:spPr>
          <a:xfrm>
            <a:off x="7944662" y="4323676"/>
            <a:ext cx="2328147" cy="553998"/>
          </a:xfrm>
          <a:prstGeom prst="rect">
            <a:avLst/>
          </a:prstGeom>
        </p:spPr>
        <p:txBody>
          <a:bodyPr wrap="square" lIns="0" tIns="0" rIns="0" bIns="0">
            <a:spAutoFit/>
          </a:bodyPr>
          <a:lstStyle/>
          <a:p>
            <a:r>
              <a:rPr lang="en-US"/>
              <a:t>Cybersecurity Awareness</a:t>
            </a:r>
          </a:p>
        </p:txBody>
      </p:sp>
      <p:sp>
        <p:nvSpPr>
          <p:cNvPr id="30" name="Rectangle 29">
            <a:extLst>
              <a:ext uri="{FF2B5EF4-FFF2-40B4-BE49-F238E27FC236}">
                <a16:creationId xmlns:a16="http://schemas.microsoft.com/office/drawing/2014/main" id="{691F12A2-7348-9FA2-E01C-58783F99FE93}"/>
              </a:ext>
            </a:extLst>
          </p:cNvPr>
          <p:cNvSpPr/>
          <p:nvPr/>
        </p:nvSpPr>
        <p:spPr>
          <a:xfrm>
            <a:off x="7944662" y="5263026"/>
            <a:ext cx="2328147" cy="276999"/>
          </a:xfrm>
          <a:prstGeom prst="rect">
            <a:avLst/>
          </a:prstGeom>
        </p:spPr>
        <p:txBody>
          <a:bodyPr wrap="square" lIns="0" tIns="0" rIns="0" bIns="0">
            <a:spAutoFit/>
          </a:bodyPr>
          <a:lstStyle/>
          <a:p>
            <a:r>
              <a:rPr lang="en-US"/>
              <a:t>Questions</a:t>
            </a:r>
          </a:p>
        </p:txBody>
      </p:sp>
      <p:sp>
        <p:nvSpPr>
          <p:cNvPr id="40" name="TextBox 39">
            <a:extLst>
              <a:ext uri="{FF2B5EF4-FFF2-40B4-BE49-F238E27FC236}">
                <a16:creationId xmlns:a16="http://schemas.microsoft.com/office/drawing/2014/main" id="{6366F930-8F73-BC8F-2472-AB8FD7FFBAE2}"/>
              </a:ext>
            </a:extLst>
          </p:cNvPr>
          <p:cNvSpPr txBox="1"/>
          <p:nvPr/>
        </p:nvSpPr>
        <p:spPr>
          <a:xfrm>
            <a:off x="1309588" y="1518712"/>
            <a:ext cx="2840429" cy="707886"/>
          </a:xfrm>
          <a:prstGeom prst="rect">
            <a:avLst/>
          </a:prstGeom>
          <a:noFill/>
        </p:spPr>
        <p:txBody>
          <a:bodyPr wrap="square" rtlCol="0">
            <a:spAutoFit/>
          </a:bodyPr>
          <a:lstStyle/>
          <a:p>
            <a:r>
              <a:rPr lang="en-US" sz="4000">
                <a:solidFill>
                  <a:schemeClr val="accent1"/>
                </a:solidFill>
                <a:latin typeface="+mj-lt"/>
              </a:rPr>
              <a:t>Agenda</a:t>
            </a:r>
          </a:p>
        </p:txBody>
      </p:sp>
      <p:sp>
        <p:nvSpPr>
          <p:cNvPr id="2" name="Slide Number Placeholder 1">
            <a:extLst>
              <a:ext uri="{FF2B5EF4-FFF2-40B4-BE49-F238E27FC236}">
                <a16:creationId xmlns:a16="http://schemas.microsoft.com/office/drawing/2014/main" id="{914A9741-C8EC-483D-2EF8-72904E566C79}"/>
              </a:ext>
            </a:extLst>
          </p:cNvPr>
          <p:cNvSpPr>
            <a:spLocks noGrp="1"/>
          </p:cNvSpPr>
          <p:nvPr>
            <p:ph type="sldNum" sz="quarter" idx="4294967295"/>
          </p:nvPr>
        </p:nvSpPr>
        <p:spPr>
          <a:xfrm>
            <a:off x="11649705" y="363912"/>
            <a:ext cx="357207" cy="365126"/>
          </a:xfrm>
        </p:spPr>
        <p:txBody>
          <a:bodyPr/>
          <a:lstStyle/>
          <a:p>
            <a:fld id="{8C499CF0-C8E2-4E59-9052-1B24C1960F75}" type="slidenum">
              <a:rPr lang="en-US" smtClean="0"/>
              <a:t>4</a:t>
            </a:fld>
            <a:endParaRPr lang="en-US"/>
          </a:p>
        </p:txBody>
      </p:sp>
      <p:sp>
        <p:nvSpPr>
          <p:cNvPr id="7" name="Oval 6">
            <a:extLst>
              <a:ext uri="{FF2B5EF4-FFF2-40B4-BE49-F238E27FC236}">
                <a16:creationId xmlns:a16="http://schemas.microsoft.com/office/drawing/2014/main" id="{3FA95E2E-20D9-4BD2-3DDE-DE39B55E05A8}"/>
              </a:ext>
            </a:extLst>
          </p:cNvPr>
          <p:cNvSpPr/>
          <p:nvPr/>
        </p:nvSpPr>
        <p:spPr>
          <a:xfrm>
            <a:off x="7572068" y="1680663"/>
            <a:ext cx="171016" cy="171016"/>
          </a:xfrm>
          <a:prstGeom prst="ellipse">
            <a:avLst/>
          </a:prstGeom>
          <a:solidFill>
            <a:schemeClr val="tx1">
              <a:lumMod val="5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0DEAB95-9C1A-8CB2-1DD6-EEC6003FD05E}"/>
              </a:ext>
            </a:extLst>
          </p:cNvPr>
          <p:cNvSpPr/>
          <p:nvPr/>
        </p:nvSpPr>
        <p:spPr>
          <a:xfrm>
            <a:off x="7572068" y="2837066"/>
            <a:ext cx="171016" cy="171016"/>
          </a:xfrm>
          <a:prstGeom prst="ellipse">
            <a:avLst/>
          </a:prstGeom>
          <a:solidFill>
            <a:schemeClr val="tx1">
              <a:lumMod val="5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F479E62-8018-230D-CADA-75434B406DAF}"/>
              </a:ext>
            </a:extLst>
          </p:cNvPr>
          <p:cNvSpPr/>
          <p:nvPr/>
        </p:nvSpPr>
        <p:spPr>
          <a:xfrm>
            <a:off x="7572068" y="3714245"/>
            <a:ext cx="171016" cy="171016"/>
          </a:xfrm>
          <a:prstGeom prst="ellipse">
            <a:avLst/>
          </a:prstGeom>
          <a:solidFill>
            <a:schemeClr val="tx1">
              <a:lumMod val="5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D1072F74-8C5B-77DE-0B97-3A2F8B984A0C}"/>
              </a:ext>
            </a:extLst>
          </p:cNvPr>
          <p:cNvSpPr/>
          <p:nvPr/>
        </p:nvSpPr>
        <p:spPr>
          <a:xfrm>
            <a:off x="7572068" y="4429659"/>
            <a:ext cx="171016" cy="171016"/>
          </a:xfrm>
          <a:prstGeom prst="ellipse">
            <a:avLst/>
          </a:prstGeom>
          <a:solidFill>
            <a:schemeClr val="tx1">
              <a:lumMod val="5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592A6EB-E8F8-9A76-2B23-19A5B22FB8E6}"/>
              </a:ext>
            </a:extLst>
          </p:cNvPr>
          <p:cNvSpPr/>
          <p:nvPr/>
        </p:nvSpPr>
        <p:spPr>
          <a:xfrm>
            <a:off x="7572068" y="5316017"/>
            <a:ext cx="171016" cy="171016"/>
          </a:xfrm>
          <a:prstGeom prst="ellipse">
            <a:avLst/>
          </a:prstGeom>
          <a:solidFill>
            <a:schemeClr val="tx1">
              <a:lumMod val="5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506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56498-C3F1-F90A-2BFB-26B854D3F6B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661A1FB-0298-34B0-A465-03CA0ED609EA}"/>
              </a:ext>
            </a:extLst>
          </p:cNvPr>
          <p:cNvSpPr txBox="1"/>
          <p:nvPr/>
        </p:nvSpPr>
        <p:spPr>
          <a:xfrm>
            <a:off x="418009" y="551929"/>
            <a:ext cx="11355977" cy="615553"/>
          </a:xfrm>
          <a:prstGeom prst="rect">
            <a:avLst/>
          </a:prstGeom>
          <a:noFill/>
        </p:spPr>
        <p:txBody>
          <a:bodyPr wrap="square" lIns="0" tIns="0" rIns="0" bIns="0" rtlCol="0">
            <a:spAutoFit/>
          </a:bodyPr>
          <a:lstStyle/>
          <a:p>
            <a:pPr algn="ctr"/>
            <a:r>
              <a:rPr lang="en-US" sz="4000">
                <a:solidFill>
                  <a:schemeClr val="bg1"/>
                </a:solidFill>
                <a:latin typeface="+mj-lt"/>
              </a:rPr>
              <a:t>Cyber, Governance, Risk and Compliance Services</a:t>
            </a:r>
          </a:p>
        </p:txBody>
      </p:sp>
      <p:sp>
        <p:nvSpPr>
          <p:cNvPr id="2" name="TextBox 1">
            <a:extLst>
              <a:ext uri="{FF2B5EF4-FFF2-40B4-BE49-F238E27FC236}">
                <a16:creationId xmlns:a16="http://schemas.microsoft.com/office/drawing/2014/main" id="{F3E7293D-2819-233A-77CF-172A3B33D459}"/>
              </a:ext>
            </a:extLst>
          </p:cNvPr>
          <p:cNvSpPr txBox="1"/>
          <p:nvPr/>
        </p:nvSpPr>
        <p:spPr>
          <a:xfrm>
            <a:off x="560068" y="1272126"/>
            <a:ext cx="11355977" cy="492443"/>
          </a:xfrm>
          <a:prstGeom prst="rect">
            <a:avLst/>
          </a:prstGeom>
          <a:noFill/>
        </p:spPr>
        <p:txBody>
          <a:bodyPr wrap="square" lIns="0" tIns="0" rIns="0" bIns="0" rtlCol="0">
            <a:spAutoFit/>
          </a:bodyPr>
          <a:lstStyle/>
          <a:p>
            <a:pPr algn="ctr"/>
            <a:r>
              <a:rPr lang="en-US" sz="3200">
                <a:solidFill>
                  <a:schemeClr val="accent1"/>
                </a:solidFill>
              </a:rPr>
              <a:t>Identify, assess, and mitigate risk</a:t>
            </a:r>
          </a:p>
        </p:txBody>
      </p:sp>
      <p:grpSp>
        <p:nvGrpSpPr>
          <p:cNvPr id="3" name="Group 2">
            <a:extLst>
              <a:ext uri="{FF2B5EF4-FFF2-40B4-BE49-F238E27FC236}">
                <a16:creationId xmlns:a16="http://schemas.microsoft.com/office/drawing/2014/main" id="{90110D44-4EBC-AC51-2F9D-1932F8E5DBBD}"/>
              </a:ext>
            </a:extLst>
          </p:cNvPr>
          <p:cNvGrpSpPr/>
          <p:nvPr/>
        </p:nvGrpSpPr>
        <p:grpSpPr>
          <a:xfrm>
            <a:off x="381000" y="1830697"/>
            <a:ext cx="3566160" cy="4362796"/>
            <a:chOff x="381000" y="2050473"/>
            <a:chExt cx="3566160" cy="4362796"/>
          </a:xfrm>
        </p:grpSpPr>
        <p:grpSp>
          <p:nvGrpSpPr>
            <p:cNvPr id="4" name="Group 3">
              <a:extLst>
                <a:ext uri="{FF2B5EF4-FFF2-40B4-BE49-F238E27FC236}">
                  <a16:creationId xmlns:a16="http://schemas.microsoft.com/office/drawing/2014/main" id="{D0F104C9-0793-B541-28AD-4DD08076B896}"/>
                </a:ext>
              </a:extLst>
            </p:cNvPr>
            <p:cNvGrpSpPr/>
            <p:nvPr/>
          </p:nvGrpSpPr>
          <p:grpSpPr>
            <a:xfrm>
              <a:off x="381000" y="2050473"/>
              <a:ext cx="3566160" cy="4362796"/>
              <a:chOff x="381000" y="2050473"/>
              <a:chExt cx="3566160" cy="4362796"/>
            </a:xfrm>
          </p:grpSpPr>
          <p:sp>
            <p:nvSpPr>
              <p:cNvPr id="18" name="Rounded Rectangle 4">
                <a:extLst>
                  <a:ext uri="{FF2B5EF4-FFF2-40B4-BE49-F238E27FC236}">
                    <a16:creationId xmlns:a16="http://schemas.microsoft.com/office/drawing/2014/main" id="{A8ABDED2-9A08-0605-43D8-B22E394CEA34}"/>
                  </a:ext>
                </a:extLst>
              </p:cNvPr>
              <p:cNvSpPr/>
              <p:nvPr/>
            </p:nvSpPr>
            <p:spPr>
              <a:xfrm>
                <a:off x="381000" y="2389909"/>
                <a:ext cx="3566160" cy="4023360"/>
              </a:xfrm>
              <a:prstGeom prst="roundRect">
                <a:avLst>
                  <a:gd name="adj" fmla="val 10869"/>
                </a:avLst>
              </a:prstGeom>
              <a:solidFill>
                <a:schemeClr val="bg1"/>
              </a:solidFill>
              <a:ln w="19050">
                <a:noFill/>
              </a:ln>
              <a:effectLst>
                <a:outerShdw blurRad="254000" dist="88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74320" tIns="731520" rIns="274320" bIns="182880" rtlCol="0" anchor="t" anchorCtr="0"/>
              <a:lstStyle/>
              <a:p>
                <a:pPr algn="ctr">
                  <a:spcAft>
                    <a:spcPts val="1800"/>
                  </a:spcAft>
                  <a:buClr>
                    <a:schemeClr val="accent1"/>
                  </a:buClr>
                </a:pPr>
                <a:endParaRPr lang="en-US" sz="1400" kern="1200">
                  <a:solidFill>
                    <a:schemeClr val="tx1">
                      <a:lumMod val="75000"/>
                    </a:schemeClr>
                  </a:solidFill>
                </a:endParaRPr>
              </a:p>
            </p:txBody>
          </p:sp>
          <p:sp>
            <p:nvSpPr>
              <p:cNvPr id="19" name="Rounded Rectangle 39">
                <a:extLst>
                  <a:ext uri="{FF2B5EF4-FFF2-40B4-BE49-F238E27FC236}">
                    <a16:creationId xmlns:a16="http://schemas.microsoft.com/office/drawing/2014/main" id="{4AF209A1-15BA-9D40-E4C1-AA67BC187449}"/>
                  </a:ext>
                </a:extLst>
              </p:cNvPr>
              <p:cNvSpPr/>
              <p:nvPr/>
            </p:nvSpPr>
            <p:spPr>
              <a:xfrm>
                <a:off x="563880" y="2572789"/>
                <a:ext cx="3200400" cy="3657600"/>
              </a:xfrm>
              <a:prstGeom prst="roundRect">
                <a:avLst>
                  <a:gd name="adj" fmla="val 8477"/>
                </a:avLst>
              </a:prstGeom>
              <a:solidFill>
                <a:schemeClr val="bg1"/>
              </a:solidFill>
              <a:ln w="635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tIns="365760" rIns="182880" bIns="182880" rtlCol="0" anchor="t" anchorCtr="0"/>
              <a:lstStyle/>
              <a:p>
                <a:pPr algn="ctr">
                  <a:spcAft>
                    <a:spcPts val="600"/>
                  </a:spcAft>
                  <a:buClr>
                    <a:schemeClr val="accent1"/>
                  </a:buClr>
                </a:pPr>
                <a:r>
                  <a:rPr lang="en-US" sz="1600" kern="1200">
                    <a:solidFill>
                      <a:schemeClr val="tx2"/>
                    </a:solidFill>
                    <a:latin typeface="Lato Heavy" panose="020F0502020204030203"/>
                  </a:rPr>
                  <a:t>Cybersecurity</a:t>
                </a:r>
                <a:br>
                  <a:rPr lang="en-US" sz="1600" kern="1200">
                    <a:solidFill>
                      <a:schemeClr val="tx2"/>
                    </a:solidFill>
                    <a:latin typeface="Lato Heavy" panose="020F0502020204030203"/>
                  </a:rPr>
                </a:br>
                <a:r>
                  <a:rPr lang="en-US" sz="1600" kern="1200">
                    <a:solidFill>
                      <a:schemeClr val="tx2"/>
                    </a:solidFill>
                    <a:latin typeface="Lato Heavy" panose="020F0502020204030203"/>
                  </a:rPr>
                  <a:t>Services</a:t>
                </a:r>
                <a:endParaRPr lang="en-US" sz="1600" kern="1200">
                  <a:solidFill>
                    <a:schemeClr val="tx1">
                      <a:lumMod val="75000"/>
                    </a:schemeClr>
                  </a:solidFill>
                </a:endParaRPr>
              </a:p>
              <a:p>
                <a:pPr marL="182880" indent="-182880">
                  <a:spcAft>
                    <a:spcPts val="600"/>
                  </a:spcAft>
                  <a:buClr>
                    <a:schemeClr val="accent1"/>
                  </a:buClr>
                  <a:buFont typeface="Arial" panose="020B0604020202020204" pitchFamily="34" charset="0"/>
                  <a:buChar char="•"/>
                </a:pPr>
                <a:r>
                  <a:rPr lang="en-US" sz="1200">
                    <a:solidFill>
                      <a:schemeClr val="tx1">
                        <a:lumMod val="75000"/>
                      </a:schemeClr>
                    </a:solidFill>
                  </a:rPr>
                  <a:t>Provide Security and Privacy reports and certifications</a:t>
                </a:r>
              </a:p>
              <a:p>
                <a:pPr marL="182880" indent="-182880">
                  <a:spcAft>
                    <a:spcPts val="600"/>
                  </a:spcAft>
                  <a:buClr>
                    <a:schemeClr val="accent1"/>
                  </a:buClr>
                  <a:buFont typeface="Arial" panose="020B0604020202020204" pitchFamily="34" charset="0"/>
                  <a:buChar char="•"/>
                </a:pPr>
                <a:r>
                  <a:rPr lang="en-US" sz="1200">
                    <a:solidFill>
                      <a:schemeClr val="tx1">
                        <a:lumMod val="75000"/>
                      </a:schemeClr>
                    </a:solidFill>
                  </a:rPr>
                  <a:t>Penetration testing and vulnerability scanning</a:t>
                </a:r>
              </a:p>
              <a:p>
                <a:pPr marL="182880" indent="-182880">
                  <a:spcAft>
                    <a:spcPts val="600"/>
                  </a:spcAft>
                  <a:buClr>
                    <a:schemeClr val="accent1"/>
                  </a:buClr>
                  <a:buFont typeface="Arial" panose="020B0604020202020204" pitchFamily="34" charset="0"/>
                  <a:buChar char="•"/>
                </a:pPr>
                <a:r>
                  <a:rPr lang="en-US" sz="1200">
                    <a:solidFill>
                      <a:schemeClr val="tx1">
                        <a:lumMod val="75000"/>
                      </a:schemeClr>
                    </a:solidFill>
                  </a:rPr>
                  <a:t>Technology due diligence</a:t>
                </a:r>
              </a:p>
              <a:p>
                <a:pPr marL="182880" indent="-182880">
                  <a:spcAft>
                    <a:spcPts val="600"/>
                  </a:spcAft>
                  <a:buClr>
                    <a:schemeClr val="accent1"/>
                  </a:buClr>
                  <a:buFont typeface="Arial" panose="020B0604020202020204" pitchFamily="34" charset="0"/>
                  <a:buChar char="•"/>
                </a:pPr>
                <a:r>
                  <a:rPr lang="en-US" sz="1200">
                    <a:solidFill>
                      <a:schemeClr val="tx1">
                        <a:lumMod val="75000"/>
                      </a:schemeClr>
                    </a:solidFill>
                  </a:rPr>
                  <a:t>Cyber risk &amp; maturity assessments</a:t>
                </a:r>
              </a:p>
              <a:p>
                <a:pPr marL="182880" indent="-182880">
                  <a:spcAft>
                    <a:spcPts val="600"/>
                  </a:spcAft>
                  <a:buClr>
                    <a:schemeClr val="accent1"/>
                  </a:buClr>
                  <a:buFont typeface="Arial" panose="020B0604020202020204" pitchFamily="34" charset="0"/>
                  <a:buChar char="•"/>
                </a:pPr>
                <a:r>
                  <a:rPr lang="en-US" sz="1200">
                    <a:solidFill>
                      <a:schemeClr val="tx1">
                        <a:lumMod val="75000"/>
                      </a:schemeClr>
                    </a:solidFill>
                  </a:rPr>
                  <a:t>Cyber health check</a:t>
                </a:r>
              </a:p>
              <a:p>
                <a:pPr marL="182880" indent="-182880">
                  <a:spcAft>
                    <a:spcPts val="600"/>
                  </a:spcAft>
                  <a:buClr>
                    <a:schemeClr val="accent1"/>
                  </a:buClr>
                  <a:buFont typeface="Arial" panose="020B0604020202020204" pitchFamily="34" charset="0"/>
                  <a:buChar char="•"/>
                </a:pPr>
                <a:r>
                  <a:rPr lang="en-US" sz="1200">
                    <a:solidFill>
                      <a:schemeClr val="tx1">
                        <a:lumMod val="75000"/>
                      </a:schemeClr>
                    </a:solidFill>
                  </a:rPr>
                  <a:t>Third-party risk management </a:t>
                </a:r>
              </a:p>
              <a:p>
                <a:pPr marL="182880" indent="-182880">
                  <a:spcAft>
                    <a:spcPts val="600"/>
                  </a:spcAft>
                  <a:buClr>
                    <a:schemeClr val="accent1"/>
                  </a:buClr>
                  <a:buFont typeface="Arial" panose="020B0604020202020204" pitchFamily="34" charset="0"/>
                  <a:buChar char="•"/>
                </a:pPr>
                <a:r>
                  <a:rPr lang="en-US" sz="1200">
                    <a:solidFill>
                      <a:schemeClr val="tx1">
                        <a:lumMod val="75000"/>
                      </a:schemeClr>
                    </a:solidFill>
                  </a:rPr>
                  <a:t>NIST SP 800-171 and NIST SP 800-53 readiness and Independent Verification and Validation</a:t>
                </a:r>
              </a:p>
            </p:txBody>
          </p:sp>
          <p:sp>
            <p:nvSpPr>
              <p:cNvPr id="20" name="Oval 19">
                <a:extLst>
                  <a:ext uri="{FF2B5EF4-FFF2-40B4-BE49-F238E27FC236}">
                    <a16:creationId xmlns:a16="http://schemas.microsoft.com/office/drawing/2014/main" id="{C5C72001-DF23-2A1D-781D-56ECD83BFEBE}"/>
                  </a:ext>
                </a:extLst>
              </p:cNvPr>
              <p:cNvSpPr>
                <a:spLocks noChangeAspect="1"/>
              </p:cNvSpPr>
              <p:nvPr/>
            </p:nvSpPr>
            <p:spPr>
              <a:xfrm>
                <a:off x="1685726" y="2050473"/>
                <a:ext cx="914400" cy="914400"/>
              </a:xfrm>
              <a:prstGeom prst="ellipse">
                <a:avLst/>
              </a:prstGeom>
              <a:gradFill>
                <a:gsLst>
                  <a:gs pos="0">
                    <a:schemeClr val="bg2"/>
                  </a:gs>
                  <a:gs pos="84000">
                    <a:schemeClr val="bg1"/>
                  </a:gs>
                </a:gsLst>
                <a:lin ang="5400000" scaled="1"/>
              </a:gradFill>
              <a:ln w="25400">
                <a:gradFill>
                  <a:gsLst>
                    <a:gs pos="0">
                      <a:schemeClr val="bg1"/>
                    </a:gs>
                    <a:gs pos="100000">
                      <a:schemeClr val="tx1">
                        <a:lumMod val="60000"/>
                        <a:lumOff val="40000"/>
                      </a:schemeClr>
                    </a:gs>
                  </a:gsLst>
                  <a:lin ang="5400000" scaled="1"/>
                </a:gradFill>
              </a:ln>
              <a:effectLst>
                <a:outerShdw blurRad="1270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mj-lt"/>
                </a:endParaRPr>
              </a:p>
            </p:txBody>
          </p:sp>
        </p:grpSp>
        <p:pic>
          <p:nvPicPr>
            <p:cNvPr id="5" name="Graphic 4">
              <a:extLst>
                <a:ext uri="{FF2B5EF4-FFF2-40B4-BE49-F238E27FC236}">
                  <a16:creationId xmlns:a16="http://schemas.microsoft.com/office/drawing/2014/main" id="{3D3BCBDF-6393-D0CA-6C3D-4AEB8EBFFE9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802746" y="2160916"/>
              <a:ext cx="685800" cy="685800"/>
            </a:xfrm>
            <a:prstGeom prst="rect">
              <a:avLst/>
            </a:prstGeom>
          </p:spPr>
        </p:pic>
      </p:grpSp>
      <p:grpSp>
        <p:nvGrpSpPr>
          <p:cNvPr id="21" name="Group 20">
            <a:extLst>
              <a:ext uri="{FF2B5EF4-FFF2-40B4-BE49-F238E27FC236}">
                <a16:creationId xmlns:a16="http://schemas.microsoft.com/office/drawing/2014/main" id="{F8655B63-6660-6C13-CF6E-FEE5B5ADB23D}"/>
              </a:ext>
            </a:extLst>
          </p:cNvPr>
          <p:cNvGrpSpPr/>
          <p:nvPr/>
        </p:nvGrpSpPr>
        <p:grpSpPr>
          <a:xfrm>
            <a:off x="4312920" y="1830697"/>
            <a:ext cx="3566160" cy="4362796"/>
            <a:chOff x="4312920" y="2050473"/>
            <a:chExt cx="3566160" cy="4362796"/>
          </a:xfrm>
        </p:grpSpPr>
        <mc:AlternateContent xmlns:mc="http://schemas.openxmlformats.org/markup-compatibility/2006" xmlns:p14="http://schemas.microsoft.com/office/powerpoint/2010/main">
          <mc:Choice Requires="p14">
            <p:contentPart p14:bwMode="auto" r:id="rId4">
              <p14:nvContentPartPr>
                <p14:cNvPr id="24" name="Ink 23">
                  <a:extLst>
                    <a:ext uri="{FF2B5EF4-FFF2-40B4-BE49-F238E27FC236}">
                      <a16:creationId xmlns:a16="http://schemas.microsoft.com/office/drawing/2014/main" id="{D21EA464-C35C-4004-F9B9-C443FBAE6F57}"/>
                    </a:ext>
                  </a:extLst>
                </p14:cNvPr>
                <p14:cNvContentPartPr/>
                <p14:nvPr/>
              </p14:nvContentPartPr>
              <p14:xfrm>
                <a:off x="7727747" y="2621351"/>
                <a:ext cx="360" cy="360"/>
              </p14:xfrm>
            </p:contentPart>
          </mc:Choice>
          <mc:Fallback xmlns="">
            <p:pic>
              <p:nvPicPr>
                <p:cNvPr id="24" name="Ink 23">
                  <a:extLst>
                    <a:ext uri="{FF2B5EF4-FFF2-40B4-BE49-F238E27FC236}">
                      <a16:creationId xmlns:a16="http://schemas.microsoft.com/office/drawing/2014/main" id="{D21EA464-C35C-4004-F9B9-C443FBAE6F57}"/>
                    </a:ext>
                  </a:extLst>
                </p:cNvPr>
                <p:cNvPicPr/>
                <p:nvPr/>
              </p:nvPicPr>
              <p:blipFill>
                <a:blip r:embed="rId5"/>
                <a:stretch>
                  <a:fillRect/>
                </a:stretch>
              </p:blipFill>
              <p:spPr>
                <a:xfrm>
                  <a:off x="7718747" y="2612351"/>
                  <a:ext cx="18000" cy="18000"/>
                </a:xfrm>
                <a:prstGeom prst="rect">
                  <a:avLst/>
                </a:prstGeom>
              </p:spPr>
            </p:pic>
          </mc:Fallback>
        </mc:AlternateContent>
        <p:grpSp>
          <p:nvGrpSpPr>
            <p:cNvPr id="26" name="Group 25">
              <a:extLst>
                <a:ext uri="{FF2B5EF4-FFF2-40B4-BE49-F238E27FC236}">
                  <a16:creationId xmlns:a16="http://schemas.microsoft.com/office/drawing/2014/main" id="{07D959CE-7EEC-0177-029B-4BE54A5304B3}"/>
                </a:ext>
              </a:extLst>
            </p:cNvPr>
            <p:cNvGrpSpPr/>
            <p:nvPr/>
          </p:nvGrpSpPr>
          <p:grpSpPr>
            <a:xfrm>
              <a:off x="4312920" y="2050473"/>
              <a:ext cx="3566160" cy="4362796"/>
              <a:chOff x="381000" y="2050473"/>
              <a:chExt cx="3566160" cy="4362796"/>
            </a:xfrm>
          </p:grpSpPr>
          <p:sp>
            <p:nvSpPr>
              <p:cNvPr id="28" name="Rounded Rectangle 15">
                <a:extLst>
                  <a:ext uri="{FF2B5EF4-FFF2-40B4-BE49-F238E27FC236}">
                    <a16:creationId xmlns:a16="http://schemas.microsoft.com/office/drawing/2014/main" id="{14313AF1-5F41-72E8-AE60-D5CD2608DFBB}"/>
                  </a:ext>
                </a:extLst>
              </p:cNvPr>
              <p:cNvSpPr/>
              <p:nvPr/>
            </p:nvSpPr>
            <p:spPr>
              <a:xfrm>
                <a:off x="381000" y="2389909"/>
                <a:ext cx="3566160" cy="4023360"/>
              </a:xfrm>
              <a:prstGeom prst="roundRect">
                <a:avLst>
                  <a:gd name="adj" fmla="val 10869"/>
                </a:avLst>
              </a:prstGeom>
              <a:solidFill>
                <a:schemeClr val="bg1"/>
              </a:solidFill>
              <a:ln w="19050">
                <a:noFill/>
              </a:ln>
              <a:effectLst>
                <a:outerShdw blurRad="254000" dist="88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74320" tIns="731520" rIns="274320" bIns="182880" rtlCol="0" anchor="t" anchorCtr="0"/>
              <a:lstStyle/>
              <a:p>
                <a:pPr algn="ctr">
                  <a:spcAft>
                    <a:spcPts val="1800"/>
                  </a:spcAft>
                  <a:buClr>
                    <a:schemeClr val="accent1"/>
                  </a:buClr>
                </a:pPr>
                <a:endParaRPr lang="en-US" sz="1400" kern="1200">
                  <a:solidFill>
                    <a:schemeClr val="tx1">
                      <a:lumMod val="75000"/>
                    </a:schemeClr>
                  </a:solidFill>
                </a:endParaRPr>
              </a:p>
            </p:txBody>
          </p:sp>
          <p:sp>
            <p:nvSpPr>
              <p:cNvPr id="29" name="Rounded Rectangle 16">
                <a:extLst>
                  <a:ext uri="{FF2B5EF4-FFF2-40B4-BE49-F238E27FC236}">
                    <a16:creationId xmlns:a16="http://schemas.microsoft.com/office/drawing/2014/main" id="{B158E1F1-40E1-D869-7CB7-D957E33E98E0}"/>
                  </a:ext>
                </a:extLst>
              </p:cNvPr>
              <p:cNvSpPr/>
              <p:nvPr/>
            </p:nvSpPr>
            <p:spPr>
              <a:xfrm>
                <a:off x="563880" y="2572789"/>
                <a:ext cx="3200400" cy="3657600"/>
              </a:xfrm>
              <a:prstGeom prst="roundRect">
                <a:avLst>
                  <a:gd name="adj" fmla="val 8477"/>
                </a:avLst>
              </a:prstGeom>
              <a:solidFill>
                <a:schemeClr val="bg1"/>
              </a:solidFill>
              <a:ln w="635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tIns="365760" rIns="182880" bIns="182880" rtlCol="0" anchor="t" anchorCtr="0"/>
              <a:lstStyle/>
              <a:p>
                <a:pPr algn="ctr">
                  <a:spcAft>
                    <a:spcPts val="600"/>
                  </a:spcAft>
                  <a:buClr>
                    <a:schemeClr val="accent1"/>
                  </a:buClr>
                </a:pPr>
                <a:r>
                  <a:rPr lang="en-US" sz="1600" kern="1200">
                    <a:solidFill>
                      <a:schemeClr val="tx2"/>
                    </a:solidFill>
                    <a:latin typeface="Lato Heavy" panose="020F0502020204030203"/>
                  </a:rPr>
                  <a:t>Governance, </a:t>
                </a:r>
                <a:br>
                  <a:rPr lang="en-US" sz="1600" kern="1200">
                    <a:solidFill>
                      <a:schemeClr val="tx2"/>
                    </a:solidFill>
                    <a:latin typeface="Lato Heavy" panose="020F0502020204030203"/>
                  </a:rPr>
                </a:br>
                <a:r>
                  <a:rPr lang="en-US" sz="1600" kern="1200">
                    <a:solidFill>
                      <a:schemeClr val="tx2"/>
                    </a:solidFill>
                    <a:latin typeface="Lato Heavy" panose="020F0502020204030203"/>
                  </a:rPr>
                  <a:t>Risk, and Compliance </a:t>
                </a:r>
                <a:br>
                  <a:rPr lang="en-US" sz="1600" kern="1200">
                    <a:solidFill>
                      <a:schemeClr val="tx2"/>
                    </a:solidFill>
                    <a:latin typeface="Lato Heavy" panose="020F0502020204030203"/>
                  </a:rPr>
                </a:br>
                <a:r>
                  <a:rPr lang="en-US" sz="1600" kern="1200">
                    <a:solidFill>
                      <a:schemeClr val="tx2"/>
                    </a:solidFill>
                    <a:latin typeface="Lato Heavy" panose="020F0502020204030203"/>
                  </a:rPr>
                  <a:t>(GRC) Services</a:t>
                </a:r>
              </a:p>
              <a:p>
                <a:pPr marL="182880" indent="-182880">
                  <a:spcAft>
                    <a:spcPts val="600"/>
                  </a:spcAft>
                  <a:buClr>
                    <a:schemeClr val="accent3"/>
                  </a:buClr>
                  <a:buFont typeface="Arial" panose="020B0604020202020204" pitchFamily="34" charset="0"/>
                  <a:buChar char="•"/>
                </a:pPr>
                <a:r>
                  <a:rPr lang="en-US" sz="1200" kern="1200">
                    <a:solidFill>
                      <a:schemeClr val="tx1">
                        <a:lumMod val="75000"/>
                      </a:schemeClr>
                    </a:solidFill>
                  </a:rPr>
                  <a:t>Provide services around the identification of risks, implementation of controls, and related recommendations </a:t>
                </a:r>
              </a:p>
              <a:p>
                <a:pPr marL="182880" indent="-182880">
                  <a:spcAft>
                    <a:spcPts val="600"/>
                  </a:spcAft>
                  <a:buClr>
                    <a:schemeClr val="accent3"/>
                  </a:buClr>
                  <a:buFont typeface="Arial" panose="020B0604020202020204" pitchFamily="34" charset="0"/>
                  <a:buChar char="•"/>
                </a:pPr>
                <a:r>
                  <a:rPr lang="en-US" sz="1200" kern="1200">
                    <a:solidFill>
                      <a:schemeClr val="tx1">
                        <a:lumMod val="75000"/>
                      </a:schemeClr>
                    </a:solidFill>
                  </a:rPr>
                  <a:t>Assist with compliance efforts like Sarbanes-Oxley (SOX). A set of processes and procedures to help organizations achieve business objectives, handle uncertainty and act with integrity</a:t>
                </a:r>
              </a:p>
              <a:p>
                <a:pPr marL="182880" indent="-182880">
                  <a:spcAft>
                    <a:spcPts val="600"/>
                  </a:spcAft>
                  <a:buClr>
                    <a:schemeClr val="accent3"/>
                  </a:buClr>
                  <a:buFont typeface="Arial" panose="020B0604020202020204" pitchFamily="34" charset="0"/>
                  <a:buChar char="•"/>
                </a:pPr>
                <a:r>
                  <a:rPr lang="en-US" sz="1200">
                    <a:solidFill>
                      <a:schemeClr val="tx1">
                        <a:lumMod val="75000"/>
                      </a:schemeClr>
                    </a:solidFill>
                  </a:rPr>
                  <a:t>Business process improvement and advisory</a:t>
                </a:r>
                <a:endParaRPr lang="en-US" sz="1200" kern="1200">
                  <a:solidFill>
                    <a:schemeClr val="tx1">
                      <a:lumMod val="75000"/>
                    </a:schemeClr>
                  </a:solidFill>
                </a:endParaRPr>
              </a:p>
            </p:txBody>
          </p:sp>
          <p:sp>
            <p:nvSpPr>
              <p:cNvPr id="30" name="Oval 29">
                <a:extLst>
                  <a:ext uri="{FF2B5EF4-FFF2-40B4-BE49-F238E27FC236}">
                    <a16:creationId xmlns:a16="http://schemas.microsoft.com/office/drawing/2014/main" id="{BF9A8D9C-4229-3C7A-4373-9A0587B4C804}"/>
                  </a:ext>
                </a:extLst>
              </p:cNvPr>
              <p:cNvSpPr>
                <a:spLocks noChangeAspect="1"/>
              </p:cNvSpPr>
              <p:nvPr/>
            </p:nvSpPr>
            <p:spPr>
              <a:xfrm>
                <a:off x="1685726" y="2050473"/>
                <a:ext cx="914400" cy="914400"/>
              </a:xfrm>
              <a:prstGeom prst="ellipse">
                <a:avLst/>
              </a:prstGeom>
              <a:gradFill>
                <a:gsLst>
                  <a:gs pos="0">
                    <a:schemeClr val="bg2"/>
                  </a:gs>
                  <a:gs pos="84000">
                    <a:schemeClr val="bg1"/>
                  </a:gs>
                </a:gsLst>
                <a:lin ang="5400000" scaled="1"/>
              </a:gradFill>
              <a:ln w="25400">
                <a:gradFill>
                  <a:gsLst>
                    <a:gs pos="0">
                      <a:schemeClr val="bg1"/>
                    </a:gs>
                    <a:gs pos="100000">
                      <a:schemeClr val="tx1">
                        <a:lumMod val="60000"/>
                        <a:lumOff val="40000"/>
                      </a:schemeClr>
                    </a:gs>
                  </a:gsLst>
                  <a:lin ang="5400000" scaled="1"/>
                </a:gradFill>
              </a:ln>
              <a:effectLst>
                <a:outerShdw blurRad="1270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latin typeface="+mj-lt"/>
                </a:endParaRPr>
              </a:p>
            </p:txBody>
          </p:sp>
        </p:grpSp>
        <p:pic>
          <p:nvPicPr>
            <p:cNvPr id="27" name="Graphic 26">
              <a:extLst>
                <a:ext uri="{FF2B5EF4-FFF2-40B4-BE49-F238E27FC236}">
                  <a16:creationId xmlns:a16="http://schemas.microsoft.com/office/drawing/2014/main" id="{391D246D-B422-77FC-5146-40FE54641A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3100" y="2160916"/>
              <a:ext cx="685800" cy="685800"/>
            </a:xfrm>
            <a:prstGeom prst="rect">
              <a:avLst/>
            </a:prstGeom>
          </p:spPr>
        </p:pic>
      </p:grpSp>
      <p:grpSp>
        <p:nvGrpSpPr>
          <p:cNvPr id="31" name="Group 30">
            <a:extLst>
              <a:ext uri="{FF2B5EF4-FFF2-40B4-BE49-F238E27FC236}">
                <a16:creationId xmlns:a16="http://schemas.microsoft.com/office/drawing/2014/main" id="{2D5EEB95-D900-90AD-F369-5F84682DBFB6}"/>
              </a:ext>
            </a:extLst>
          </p:cNvPr>
          <p:cNvGrpSpPr/>
          <p:nvPr/>
        </p:nvGrpSpPr>
        <p:grpSpPr>
          <a:xfrm>
            <a:off x="8153400" y="1830697"/>
            <a:ext cx="3566160" cy="4362796"/>
            <a:chOff x="8153400" y="2050473"/>
            <a:chExt cx="3566160" cy="4362796"/>
          </a:xfrm>
        </p:grpSpPr>
        <p:grpSp>
          <p:nvGrpSpPr>
            <p:cNvPr id="32" name="Group 31">
              <a:extLst>
                <a:ext uri="{FF2B5EF4-FFF2-40B4-BE49-F238E27FC236}">
                  <a16:creationId xmlns:a16="http://schemas.microsoft.com/office/drawing/2014/main" id="{E7F469D5-9C54-745A-0EC8-ED2DDE31F9F3}"/>
                </a:ext>
              </a:extLst>
            </p:cNvPr>
            <p:cNvGrpSpPr/>
            <p:nvPr/>
          </p:nvGrpSpPr>
          <p:grpSpPr>
            <a:xfrm>
              <a:off x="8153400" y="2050473"/>
              <a:ext cx="3566160" cy="4362796"/>
              <a:chOff x="381000" y="2050473"/>
              <a:chExt cx="3566160" cy="4362796"/>
            </a:xfrm>
          </p:grpSpPr>
          <p:sp>
            <p:nvSpPr>
              <p:cNvPr id="34" name="Rounded Rectangle 27">
                <a:extLst>
                  <a:ext uri="{FF2B5EF4-FFF2-40B4-BE49-F238E27FC236}">
                    <a16:creationId xmlns:a16="http://schemas.microsoft.com/office/drawing/2014/main" id="{9A96DEC3-0399-C0FE-7015-EF9A59B97E67}"/>
                  </a:ext>
                </a:extLst>
              </p:cNvPr>
              <p:cNvSpPr/>
              <p:nvPr/>
            </p:nvSpPr>
            <p:spPr>
              <a:xfrm>
                <a:off x="381000" y="2389909"/>
                <a:ext cx="3566160" cy="4023360"/>
              </a:xfrm>
              <a:prstGeom prst="roundRect">
                <a:avLst>
                  <a:gd name="adj" fmla="val 10869"/>
                </a:avLst>
              </a:prstGeom>
              <a:solidFill>
                <a:schemeClr val="bg1"/>
              </a:solidFill>
              <a:ln w="19050">
                <a:noFill/>
              </a:ln>
              <a:effectLst>
                <a:outerShdw blurRad="254000" dist="88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74320" tIns="731520" rIns="274320" bIns="182880" rtlCol="0" anchor="t" anchorCtr="0"/>
              <a:lstStyle/>
              <a:p>
                <a:pPr algn="ctr">
                  <a:spcAft>
                    <a:spcPts val="1800"/>
                  </a:spcAft>
                  <a:buClr>
                    <a:schemeClr val="accent1"/>
                  </a:buClr>
                </a:pPr>
                <a:endParaRPr lang="en-US" sz="1400" kern="1200">
                  <a:solidFill>
                    <a:schemeClr val="tx1">
                      <a:lumMod val="75000"/>
                    </a:schemeClr>
                  </a:solidFill>
                </a:endParaRPr>
              </a:p>
            </p:txBody>
          </p:sp>
          <p:sp>
            <p:nvSpPr>
              <p:cNvPr id="35" name="Rounded Rectangle 28">
                <a:extLst>
                  <a:ext uri="{FF2B5EF4-FFF2-40B4-BE49-F238E27FC236}">
                    <a16:creationId xmlns:a16="http://schemas.microsoft.com/office/drawing/2014/main" id="{54F423AC-7C09-D422-4534-E3FD1D04EEB5}"/>
                  </a:ext>
                </a:extLst>
              </p:cNvPr>
              <p:cNvSpPr/>
              <p:nvPr/>
            </p:nvSpPr>
            <p:spPr>
              <a:xfrm>
                <a:off x="563880" y="2572789"/>
                <a:ext cx="3200400" cy="3657600"/>
              </a:xfrm>
              <a:prstGeom prst="roundRect">
                <a:avLst>
                  <a:gd name="adj" fmla="val 8477"/>
                </a:avLst>
              </a:prstGeom>
              <a:solidFill>
                <a:schemeClr val="bg1"/>
              </a:solidFill>
              <a:ln w="63500">
                <a:solidFill>
                  <a:schemeClr val="accent3">
                    <a:lumMod val="60000"/>
                    <a:lumOff val="40000"/>
                    <a:alpha val="67000"/>
                  </a:schemeClr>
                </a:solidFill>
              </a:ln>
            </p:spPr>
            <p:style>
              <a:lnRef idx="2">
                <a:schemeClr val="accent1">
                  <a:shade val="15000"/>
                </a:schemeClr>
              </a:lnRef>
              <a:fillRef idx="1">
                <a:schemeClr val="accent1"/>
              </a:fillRef>
              <a:effectRef idx="0">
                <a:schemeClr val="accent1"/>
              </a:effectRef>
              <a:fontRef idx="minor">
                <a:schemeClr val="lt1"/>
              </a:fontRef>
            </p:style>
            <p:txBody>
              <a:bodyPr lIns="182880" tIns="365760" rIns="182880" bIns="182880" rtlCol="0" anchor="t" anchorCtr="0"/>
              <a:lstStyle/>
              <a:p>
                <a:pPr algn="ctr">
                  <a:spcAft>
                    <a:spcPts val="600"/>
                  </a:spcAft>
                  <a:buClr>
                    <a:schemeClr val="accent1"/>
                  </a:buClr>
                </a:pPr>
                <a:r>
                  <a:rPr lang="en-US" sz="1600">
                    <a:solidFill>
                      <a:schemeClr val="tx2"/>
                    </a:solidFill>
                    <a:latin typeface="Lato Heavy" panose="020F0502020204030203"/>
                  </a:rPr>
                  <a:t>Internal Audit Services</a:t>
                </a:r>
                <a:endParaRPr lang="en-US" sz="1600" kern="1200">
                  <a:solidFill>
                    <a:schemeClr val="tx2"/>
                  </a:solidFill>
                  <a:latin typeface="Lato Heavy" panose="020F0502020204030203"/>
                </a:endParaRPr>
              </a:p>
              <a:p>
                <a:pPr marL="182880" indent="-182880">
                  <a:spcAft>
                    <a:spcPts val="600"/>
                  </a:spcAft>
                  <a:buClr>
                    <a:schemeClr val="accent6">
                      <a:lumMod val="75000"/>
                    </a:schemeClr>
                  </a:buClr>
                  <a:buFont typeface="Arial" panose="020B0604020202020204" pitchFamily="34" charset="0"/>
                  <a:buChar char="•"/>
                </a:pPr>
                <a:r>
                  <a:rPr lang="en-US" sz="1200">
                    <a:solidFill>
                      <a:schemeClr val="tx1">
                        <a:lumMod val="75000"/>
                      </a:schemeClr>
                    </a:solidFill>
                  </a:rPr>
                  <a:t>Outsourcing and staff augmentation for business process and IT audits</a:t>
                </a:r>
              </a:p>
              <a:p>
                <a:pPr marL="182880" indent="-182880">
                  <a:spcAft>
                    <a:spcPts val="600"/>
                  </a:spcAft>
                  <a:buClr>
                    <a:schemeClr val="accent6">
                      <a:lumMod val="75000"/>
                    </a:schemeClr>
                  </a:buClr>
                  <a:buFont typeface="Arial" panose="020B0604020202020204" pitchFamily="34" charset="0"/>
                  <a:buChar char="•"/>
                </a:pPr>
                <a:r>
                  <a:rPr lang="en-US" sz="1200">
                    <a:solidFill>
                      <a:schemeClr val="tx1">
                        <a:lumMod val="75000"/>
                      </a:schemeClr>
                    </a:solidFill>
                  </a:rPr>
                  <a:t>Multi-year risk-based audit planning</a:t>
                </a:r>
              </a:p>
              <a:p>
                <a:pPr marL="182880" indent="-182880">
                  <a:spcAft>
                    <a:spcPts val="600"/>
                  </a:spcAft>
                  <a:buClr>
                    <a:schemeClr val="accent6">
                      <a:lumMod val="75000"/>
                    </a:schemeClr>
                  </a:buClr>
                  <a:buFont typeface="Arial" panose="020B0604020202020204" pitchFamily="34" charset="0"/>
                  <a:buChar char="•"/>
                </a:pPr>
                <a:r>
                  <a:rPr lang="en-US" sz="1200">
                    <a:solidFill>
                      <a:schemeClr val="tx1">
                        <a:lumMod val="75000"/>
                      </a:schemeClr>
                    </a:solidFill>
                  </a:rPr>
                  <a:t>Agile audit advisory </a:t>
                </a:r>
              </a:p>
              <a:p>
                <a:pPr marL="182880" indent="-182880">
                  <a:spcAft>
                    <a:spcPts val="600"/>
                  </a:spcAft>
                  <a:buClr>
                    <a:schemeClr val="accent6">
                      <a:lumMod val="75000"/>
                    </a:schemeClr>
                  </a:buClr>
                  <a:buFont typeface="Arial" panose="020B0604020202020204" pitchFamily="34" charset="0"/>
                  <a:buChar char="•"/>
                </a:pPr>
                <a:r>
                  <a:rPr lang="en-US" sz="1200">
                    <a:solidFill>
                      <a:schemeClr val="tx1">
                        <a:lumMod val="75000"/>
                      </a:schemeClr>
                    </a:solidFill>
                  </a:rPr>
                  <a:t>Cost-effective services through reliance on internal audit services</a:t>
                </a:r>
              </a:p>
              <a:p>
                <a:pPr marL="182880" indent="-182880">
                  <a:spcAft>
                    <a:spcPts val="600"/>
                  </a:spcAft>
                  <a:buClr>
                    <a:schemeClr val="accent6">
                      <a:lumMod val="75000"/>
                    </a:schemeClr>
                  </a:buClr>
                  <a:buFont typeface="Arial" panose="020B0604020202020204" pitchFamily="34" charset="0"/>
                  <a:buChar char="•"/>
                </a:pPr>
                <a:r>
                  <a:rPr lang="en-US" sz="1200">
                    <a:solidFill>
                      <a:schemeClr val="tx1">
                        <a:lumMod val="75000"/>
                      </a:schemeClr>
                    </a:solidFill>
                  </a:rPr>
                  <a:t>Identify and address critical risks and issues now and for the long-term</a:t>
                </a:r>
              </a:p>
              <a:p>
                <a:pPr marL="182880" indent="-182880">
                  <a:spcAft>
                    <a:spcPts val="600"/>
                  </a:spcAft>
                  <a:buClr>
                    <a:schemeClr val="accent6">
                      <a:lumMod val="75000"/>
                    </a:schemeClr>
                  </a:buClr>
                  <a:buFont typeface="Arial" panose="020B0604020202020204" pitchFamily="34" charset="0"/>
                  <a:buChar char="•"/>
                </a:pPr>
                <a:endParaRPr lang="en-US" sz="1200">
                  <a:solidFill>
                    <a:schemeClr val="tx1">
                      <a:lumMod val="75000"/>
                    </a:schemeClr>
                  </a:solidFill>
                </a:endParaRPr>
              </a:p>
              <a:p>
                <a:pPr marL="182880" indent="-182880">
                  <a:spcAft>
                    <a:spcPts val="600"/>
                  </a:spcAft>
                  <a:buClr>
                    <a:schemeClr val="accent6">
                      <a:lumMod val="75000"/>
                    </a:schemeClr>
                  </a:buClr>
                  <a:buFont typeface="Arial" panose="020B0604020202020204" pitchFamily="34" charset="0"/>
                  <a:buChar char="•"/>
                </a:pPr>
                <a:endParaRPr lang="en-US" sz="1200">
                  <a:solidFill>
                    <a:schemeClr val="tx1">
                      <a:lumMod val="75000"/>
                    </a:schemeClr>
                  </a:solidFill>
                </a:endParaRPr>
              </a:p>
            </p:txBody>
          </p:sp>
          <p:sp>
            <p:nvSpPr>
              <p:cNvPr id="36" name="Oval 35">
                <a:extLst>
                  <a:ext uri="{FF2B5EF4-FFF2-40B4-BE49-F238E27FC236}">
                    <a16:creationId xmlns:a16="http://schemas.microsoft.com/office/drawing/2014/main" id="{238A2F0F-DCD9-5EFA-B27C-DA1FC7198FC8}"/>
                  </a:ext>
                </a:extLst>
              </p:cNvPr>
              <p:cNvSpPr>
                <a:spLocks noChangeAspect="1"/>
              </p:cNvSpPr>
              <p:nvPr/>
            </p:nvSpPr>
            <p:spPr>
              <a:xfrm>
                <a:off x="1685726" y="2050473"/>
                <a:ext cx="914400" cy="914400"/>
              </a:xfrm>
              <a:prstGeom prst="ellipse">
                <a:avLst/>
              </a:prstGeom>
              <a:gradFill>
                <a:gsLst>
                  <a:gs pos="0">
                    <a:schemeClr val="bg2"/>
                  </a:gs>
                  <a:gs pos="84000">
                    <a:schemeClr val="bg1"/>
                  </a:gs>
                </a:gsLst>
                <a:lin ang="5400000" scaled="1"/>
              </a:gradFill>
              <a:ln w="25400">
                <a:gradFill>
                  <a:gsLst>
                    <a:gs pos="0">
                      <a:schemeClr val="bg1"/>
                    </a:gs>
                    <a:gs pos="100000">
                      <a:schemeClr val="tx1">
                        <a:lumMod val="60000"/>
                        <a:lumOff val="40000"/>
                      </a:schemeClr>
                    </a:gs>
                  </a:gsLst>
                  <a:lin ang="5400000" scaled="1"/>
                </a:gradFill>
              </a:ln>
              <a:effectLst>
                <a:outerShdw blurRad="1270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latin typeface="+mj-lt"/>
                </a:endParaRPr>
              </a:p>
            </p:txBody>
          </p:sp>
        </p:grpSp>
        <p:pic>
          <p:nvPicPr>
            <p:cNvPr id="33" name="Graphic 32">
              <a:extLst>
                <a:ext uri="{FF2B5EF4-FFF2-40B4-BE49-F238E27FC236}">
                  <a16:creationId xmlns:a16="http://schemas.microsoft.com/office/drawing/2014/main" id="{09074BB2-337C-00AE-A97D-3AE8BED8537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572065" y="2160916"/>
              <a:ext cx="685800" cy="685800"/>
            </a:xfrm>
            <a:prstGeom prst="rect">
              <a:avLst/>
            </a:prstGeom>
          </p:spPr>
        </p:pic>
      </p:grpSp>
    </p:spTree>
    <p:extLst>
      <p:ext uri="{BB962C8B-B14F-4D97-AF65-F5344CB8AC3E}">
        <p14:creationId xmlns:p14="http://schemas.microsoft.com/office/powerpoint/2010/main" val="112687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C884E-1824-F88C-AA43-A1F75C695F75}"/>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8D1C664-172D-F7E2-3E4A-1194341DE22E}"/>
              </a:ext>
            </a:extLst>
          </p:cNvPr>
          <p:cNvPicPr>
            <a:picLocks noChangeAspect="1"/>
          </p:cNvPicPr>
          <p:nvPr/>
        </p:nvPicPr>
        <p:blipFill>
          <a:blip r:embed="rId2">
            <a:extLst>
              <a:ext uri="{28A0092B-C50C-407E-A947-70E740481C1C}">
                <a14:useLocalDpi xmlns:a14="http://schemas.microsoft.com/office/drawing/2010/main" val="0"/>
              </a:ext>
            </a:extLst>
          </a:blip>
          <a:srcRect l="9643" r="9643"/>
          <a:stretch/>
        </p:blipFill>
        <p:spPr>
          <a:xfrm>
            <a:off x="-1" y="0"/>
            <a:ext cx="9189073" cy="6400255"/>
          </a:xfrm>
          <a:prstGeom prst="rect">
            <a:avLst/>
          </a:prstGeom>
        </p:spPr>
      </p:pic>
      <p:sp>
        <p:nvSpPr>
          <p:cNvPr id="10" name="Rectangle 4">
            <a:extLst>
              <a:ext uri="{FF2B5EF4-FFF2-40B4-BE49-F238E27FC236}">
                <a16:creationId xmlns:a16="http://schemas.microsoft.com/office/drawing/2014/main" id="{76ED23A2-4B14-BF23-0649-A5242A3FB451}"/>
              </a:ext>
            </a:extLst>
          </p:cNvPr>
          <p:cNvSpPr/>
          <p:nvPr/>
        </p:nvSpPr>
        <p:spPr>
          <a:xfrm>
            <a:off x="6936681" y="0"/>
            <a:ext cx="5255319" cy="6400255"/>
          </a:xfrm>
          <a:custGeom>
            <a:avLst/>
            <a:gdLst>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0 h 6569242"/>
              <a:gd name="connsiteX0" fmla="*/ 0 w 4154905"/>
              <a:gd name="connsiteY0" fmla="*/ 0 h 6569242"/>
              <a:gd name="connsiteX1" fmla="*/ 4154905 w 4154905"/>
              <a:gd name="connsiteY1" fmla="*/ 0 h 6569242"/>
              <a:gd name="connsiteX2" fmla="*/ 4154905 w 4154905"/>
              <a:gd name="connsiteY2" fmla="*/ 6569242 h 6569242"/>
              <a:gd name="connsiteX3" fmla="*/ 0 w 4154905"/>
              <a:gd name="connsiteY3" fmla="*/ 6569242 h 6569242"/>
              <a:gd name="connsiteX4" fmla="*/ 0 w 4154905"/>
              <a:gd name="connsiteY4" fmla="*/ 3272590 h 6569242"/>
              <a:gd name="connsiteX5" fmla="*/ 0 w 4154905"/>
              <a:gd name="connsiteY5" fmla="*/ 0 h 6569242"/>
              <a:gd name="connsiteX0" fmla="*/ 2057400 w 6212305"/>
              <a:gd name="connsiteY0" fmla="*/ 0 h 6569242"/>
              <a:gd name="connsiteX1" fmla="*/ 6212305 w 6212305"/>
              <a:gd name="connsiteY1" fmla="*/ 0 h 6569242"/>
              <a:gd name="connsiteX2" fmla="*/ 6212305 w 6212305"/>
              <a:gd name="connsiteY2" fmla="*/ 6569242 h 6569242"/>
              <a:gd name="connsiteX3" fmla="*/ 2057400 w 6212305"/>
              <a:gd name="connsiteY3" fmla="*/ 6569242 h 6569242"/>
              <a:gd name="connsiteX4" fmla="*/ 0 w 6212305"/>
              <a:gd name="connsiteY4" fmla="*/ 3465096 h 6569242"/>
              <a:gd name="connsiteX5" fmla="*/ 2057400 w 6212305"/>
              <a:gd name="connsiteY5" fmla="*/ 0 h 6569242"/>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57400 w 6212305"/>
              <a:gd name="connsiteY0" fmla="*/ 0 h 6605337"/>
              <a:gd name="connsiteX1" fmla="*/ 6212305 w 6212305"/>
              <a:gd name="connsiteY1" fmla="*/ 0 h 6605337"/>
              <a:gd name="connsiteX2" fmla="*/ 6212305 w 6212305"/>
              <a:gd name="connsiteY2" fmla="*/ 6569242 h 6605337"/>
              <a:gd name="connsiteX3" fmla="*/ 782053 w 6212305"/>
              <a:gd name="connsiteY3" fmla="*/ 6605337 h 6605337"/>
              <a:gd name="connsiteX4" fmla="*/ 0 w 6212305"/>
              <a:gd name="connsiteY4" fmla="*/ 3465096 h 6605337"/>
              <a:gd name="connsiteX5" fmla="*/ 2057400 w 6212305"/>
              <a:gd name="connsiteY5" fmla="*/ 0 h 6605337"/>
              <a:gd name="connsiteX0" fmla="*/ 2092008 w 6246913"/>
              <a:gd name="connsiteY0" fmla="*/ 0 h 6605337"/>
              <a:gd name="connsiteX1" fmla="*/ 6246913 w 6246913"/>
              <a:gd name="connsiteY1" fmla="*/ 0 h 6605337"/>
              <a:gd name="connsiteX2" fmla="*/ 6246913 w 6246913"/>
              <a:gd name="connsiteY2" fmla="*/ 6569242 h 6605337"/>
              <a:gd name="connsiteX3" fmla="*/ 816661 w 6246913"/>
              <a:gd name="connsiteY3" fmla="*/ 6605337 h 6605337"/>
              <a:gd name="connsiteX4" fmla="*/ 0 w 6246913"/>
              <a:gd name="connsiteY4" fmla="*/ 3499704 h 6605337"/>
              <a:gd name="connsiteX5" fmla="*/ 2092008 w 6246913"/>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092105 w 6247010"/>
              <a:gd name="connsiteY0" fmla="*/ 0 h 6605337"/>
              <a:gd name="connsiteX1" fmla="*/ 6247010 w 6247010"/>
              <a:gd name="connsiteY1" fmla="*/ 0 h 6605337"/>
              <a:gd name="connsiteX2" fmla="*/ 6247010 w 6247010"/>
              <a:gd name="connsiteY2" fmla="*/ 6569242 h 6605337"/>
              <a:gd name="connsiteX3" fmla="*/ 816758 w 6247010"/>
              <a:gd name="connsiteY3" fmla="*/ 6605337 h 6605337"/>
              <a:gd name="connsiteX4" fmla="*/ 97 w 6247010"/>
              <a:gd name="connsiteY4" fmla="*/ 3499704 h 6605337"/>
              <a:gd name="connsiteX5" fmla="*/ 2092105 w 6247010"/>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40 w 6258545"/>
              <a:gd name="connsiteY0" fmla="*/ 0 h 6605337"/>
              <a:gd name="connsiteX1" fmla="*/ 6258545 w 6258545"/>
              <a:gd name="connsiteY1" fmla="*/ 0 h 6605337"/>
              <a:gd name="connsiteX2" fmla="*/ 6258545 w 6258545"/>
              <a:gd name="connsiteY2" fmla="*/ 6569242 h 6605337"/>
              <a:gd name="connsiteX3" fmla="*/ 828293 w 6258545"/>
              <a:gd name="connsiteY3" fmla="*/ 6605337 h 6605337"/>
              <a:gd name="connsiteX4" fmla="*/ 95 w 6258545"/>
              <a:gd name="connsiteY4" fmla="*/ 3545848 h 6605337"/>
              <a:gd name="connsiteX5" fmla="*/ 2103640 w 6258545"/>
              <a:gd name="connsiteY5" fmla="*/ 0 h 6605337"/>
              <a:gd name="connsiteX0" fmla="*/ 2103655 w 6258560"/>
              <a:gd name="connsiteY0" fmla="*/ 0 h 6616872"/>
              <a:gd name="connsiteX1" fmla="*/ 6258560 w 6258560"/>
              <a:gd name="connsiteY1" fmla="*/ 0 h 6616872"/>
              <a:gd name="connsiteX2" fmla="*/ 6258560 w 6258560"/>
              <a:gd name="connsiteY2" fmla="*/ 6569242 h 6616872"/>
              <a:gd name="connsiteX3" fmla="*/ 747556 w 6258560"/>
              <a:gd name="connsiteY3" fmla="*/ 6616872 h 6616872"/>
              <a:gd name="connsiteX4" fmla="*/ 110 w 6258560"/>
              <a:gd name="connsiteY4" fmla="*/ 3545848 h 6616872"/>
              <a:gd name="connsiteX5" fmla="*/ 2103655 w 625856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3545 w 6258450"/>
              <a:gd name="connsiteY0" fmla="*/ 0 h 6616872"/>
              <a:gd name="connsiteX1" fmla="*/ 6258450 w 6258450"/>
              <a:gd name="connsiteY1" fmla="*/ 0 h 6616872"/>
              <a:gd name="connsiteX2" fmla="*/ 6258450 w 6258450"/>
              <a:gd name="connsiteY2" fmla="*/ 6569242 h 6616872"/>
              <a:gd name="connsiteX3" fmla="*/ 747446 w 6258450"/>
              <a:gd name="connsiteY3" fmla="*/ 6616872 h 6616872"/>
              <a:gd name="connsiteX4" fmla="*/ 0 w 6258450"/>
              <a:gd name="connsiteY4" fmla="*/ 3545848 h 6616872"/>
              <a:gd name="connsiteX5" fmla="*/ 2103545 w 625845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06035 w 6260940"/>
              <a:gd name="connsiteY0" fmla="*/ 0 h 6616872"/>
              <a:gd name="connsiteX1" fmla="*/ 6260940 w 6260940"/>
              <a:gd name="connsiteY1" fmla="*/ 0 h 6616872"/>
              <a:gd name="connsiteX2" fmla="*/ 6260940 w 6260940"/>
              <a:gd name="connsiteY2" fmla="*/ 6569242 h 6616872"/>
              <a:gd name="connsiteX3" fmla="*/ 749936 w 6260940"/>
              <a:gd name="connsiteY3" fmla="*/ 6616872 h 6616872"/>
              <a:gd name="connsiteX4" fmla="*/ 2490 w 6260940"/>
              <a:gd name="connsiteY4" fmla="*/ 3545848 h 6616872"/>
              <a:gd name="connsiteX5" fmla="*/ 2106035 w 6260940"/>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69974"/>
              <a:gd name="connsiteY0" fmla="*/ 0 h 6616872"/>
              <a:gd name="connsiteX1" fmla="*/ 6269974 w 6269974"/>
              <a:gd name="connsiteY1" fmla="*/ 0 h 6616872"/>
              <a:gd name="connsiteX2" fmla="*/ 6269974 w 6269974"/>
              <a:gd name="connsiteY2" fmla="*/ 6569242 h 6616872"/>
              <a:gd name="connsiteX3" fmla="*/ 758970 w 6269974"/>
              <a:gd name="connsiteY3" fmla="*/ 6616872 h 6616872"/>
              <a:gd name="connsiteX4" fmla="*/ 11524 w 6269974"/>
              <a:gd name="connsiteY4" fmla="*/ 3545848 h 6616872"/>
              <a:gd name="connsiteX5" fmla="*/ 2115069 w 6269974"/>
              <a:gd name="connsiteY5" fmla="*/ 0 h 6616872"/>
              <a:gd name="connsiteX0" fmla="*/ 2115069 w 6279887"/>
              <a:gd name="connsiteY0" fmla="*/ 0 h 6616872"/>
              <a:gd name="connsiteX1" fmla="*/ 6269974 w 6279887"/>
              <a:gd name="connsiteY1" fmla="*/ 0 h 6616872"/>
              <a:gd name="connsiteX2" fmla="*/ 6279887 w 6279887"/>
              <a:gd name="connsiteY2" fmla="*/ 6608895 h 6616872"/>
              <a:gd name="connsiteX3" fmla="*/ 758970 w 6279887"/>
              <a:gd name="connsiteY3" fmla="*/ 6616872 h 6616872"/>
              <a:gd name="connsiteX4" fmla="*/ 11524 w 6279887"/>
              <a:gd name="connsiteY4" fmla="*/ 3545848 h 6616872"/>
              <a:gd name="connsiteX5" fmla="*/ 2115069 w 6279887"/>
              <a:gd name="connsiteY5" fmla="*/ 0 h 6616872"/>
              <a:gd name="connsiteX0" fmla="*/ 2115069 w 6279887"/>
              <a:gd name="connsiteY0" fmla="*/ 0 h 6628721"/>
              <a:gd name="connsiteX1" fmla="*/ 6269974 w 6279887"/>
              <a:gd name="connsiteY1" fmla="*/ 0 h 6628721"/>
              <a:gd name="connsiteX2" fmla="*/ 6279887 w 6279887"/>
              <a:gd name="connsiteY2" fmla="*/ 6628721 h 6628721"/>
              <a:gd name="connsiteX3" fmla="*/ 758970 w 6279887"/>
              <a:gd name="connsiteY3" fmla="*/ 6616872 h 6628721"/>
              <a:gd name="connsiteX4" fmla="*/ 11524 w 6279887"/>
              <a:gd name="connsiteY4" fmla="*/ 3545848 h 6628721"/>
              <a:gd name="connsiteX5" fmla="*/ 2115069 w 6279887"/>
              <a:gd name="connsiteY5" fmla="*/ 0 h 662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9887" h="6628721">
                <a:moveTo>
                  <a:pt x="2115069" y="0"/>
                </a:moveTo>
                <a:lnTo>
                  <a:pt x="6269974" y="0"/>
                </a:lnTo>
                <a:cubicBezTo>
                  <a:pt x="6273278" y="2202965"/>
                  <a:pt x="6276583" y="4425756"/>
                  <a:pt x="6279887" y="6628721"/>
                </a:cubicBezTo>
                <a:lnTo>
                  <a:pt x="758970" y="6616872"/>
                </a:lnTo>
                <a:cubicBezTo>
                  <a:pt x="498286" y="5570125"/>
                  <a:pt x="-89372" y="3766107"/>
                  <a:pt x="11524" y="3545848"/>
                </a:cubicBezTo>
                <a:cubicBezTo>
                  <a:pt x="212813" y="2967618"/>
                  <a:pt x="1417733" y="1166568"/>
                  <a:pt x="2115069" y="0"/>
                </a:cubicBezTo>
                <a:close/>
              </a:path>
            </a:pathLst>
          </a:custGeom>
          <a:solidFill>
            <a:schemeClr val="accent1"/>
          </a:solidFill>
          <a:ln>
            <a:noFill/>
          </a:ln>
          <a:effectLst>
            <a:outerShdw blurRad="177800" dist="50800" dir="10800000" algn="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21">
            <a:extLst>
              <a:ext uri="{FF2B5EF4-FFF2-40B4-BE49-F238E27FC236}">
                <a16:creationId xmlns:a16="http://schemas.microsoft.com/office/drawing/2014/main" id="{B130A01A-48FB-97F1-37DC-B79DF024D7D1}"/>
              </a:ext>
            </a:extLst>
          </p:cNvPr>
          <p:cNvSpPr/>
          <p:nvPr/>
        </p:nvSpPr>
        <p:spPr>
          <a:xfrm>
            <a:off x="6936680" y="0"/>
            <a:ext cx="2377440" cy="6400255"/>
          </a:xfrm>
          <a:custGeom>
            <a:avLst/>
            <a:gdLst>
              <a:gd name="connsiteX0" fmla="*/ 1794436 w 2401460"/>
              <a:gd name="connsiteY0" fmla="*/ 0 h 6901133"/>
              <a:gd name="connsiteX1" fmla="*/ 2401460 w 2401460"/>
              <a:gd name="connsiteY1" fmla="*/ 0 h 6901133"/>
              <a:gd name="connsiteX2" fmla="*/ 207547 w 2401460"/>
              <a:gd name="connsiteY2" fmla="*/ 3698178 h 6901133"/>
              <a:gd name="connsiteX3" fmla="*/ 932388 w 2401460"/>
              <a:gd name="connsiteY3" fmla="*/ 6687777 h 6901133"/>
              <a:gd name="connsiteX4" fmla="*/ 986947 w 2401460"/>
              <a:gd name="connsiteY4" fmla="*/ 6900518 h 6901133"/>
              <a:gd name="connsiteX5" fmla="*/ 922520 w 2401460"/>
              <a:gd name="connsiteY5" fmla="*/ 6901133 h 6901133"/>
              <a:gd name="connsiteX6" fmla="*/ 10097 w 2401460"/>
              <a:gd name="connsiteY6" fmla="*/ 3688654 h 6901133"/>
              <a:gd name="connsiteX7" fmla="*/ 1794436 w 2401460"/>
              <a:gd name="connsiteY7" fmla="*/ 0 h 69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1460" h="6901133">
                <a:moveTo>
                  <a:pt x="1794436" y="0"/>
                </a:moveTo>
                <a:lnTo>
                  <a:pt x="2401460" y="0"/>
                </a:lnTo>
                <a:cubicBezTo>
                  <a:pt x="1674167" y="1216684"/>
                  <a:pt x="417484" y="3095107"/>
                  <a:pt x="207547" y="3698178"/>
                </a:cubicBezTo>
                <a:cubicBezTo>
                  <a:pt x="108894" y="3913542"/>
                  <a:pt x="641413" y="5580681"/>
                  <a:pt x="932388" y="6687777"/>
                </a:cubicBezTo>
                <a:lnTo>
                  <a:pt x="986947" y="6900518"/>
                </a:lnTo>
                <a:lnTo>
                  <a:pt x="922520" y="6901133"/>
                </a:lnTo>
                <a:cubicBezTo>
                  <a:pt x="650637" y="5809418"/>
                  <a:pt x="-95133" y="3918375"/>
                  <a:pt x="10097" y="3688654"/>
                </a:cubicBezTo>
                <a:cubicBezTo>
                  <a:pt x="220034" y="3085583"/>
                  <a:pt x="1067142" y="1216684"/>
                  <a:pt x="17944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AD566A2-0875-131D-D6A6-59BF09E77857}"/>
              </a:ext>
            </a:extLst>
          </p:cNvPr>
          <p:cNvSpPr txBox="1"/>
          <p:nvPr/>
        </p:nvSpPr>
        <p:spPr>
          <a:xfrm>
            <a:off x="8494429" y="3121223"/>
            <a:ext cx="2727386" cy="615553"/>
          </a:xfrm>
          <a:prstGeom prst="rect">
            <a:avLst/>
          </a:prstGeom>
          <a:noFill/>
        </p:spPr>
        <p:txBody>
          <a:bodyPr wrap="square" lIns="0" tIns="0" rIns="0" bIns="0" rtlCol="0" anchor="ctr" anchorCtr="0">
            <a:noAutofit/>
          </a:bodyPr>
          <a:lstStyle/>
          <a:p>
            <a:pPr algn="ctr">
              <a:lnSpc>
                <a:spcPct val="85000"/>
              </a:lnSpc>
            </a:pPr>
            <a:r>
              <a:rPr lang="en-US" sz="3600">
                <a:solidFill>
                  <a:schemeClr val="bg1"/>
                </a:solidFill>
                <a:latin typeface="+mj-lt"/>
              </a:rPr>
              <a:t>Third Party Risk Management</a:t>
            </a:r>
          </a:p>
        </p:txBody>
      </p:sp>
      <p:cxnSp>
        <p:nvCxnSpPr>
          <p:cNvPr id="15" name="Straight Connector 14">
            <a:extLst>
              <a:ext uri="{FF2B5EF4-FFF2-40B4-BE49-F238E27FC236}">
                <a16:creationId xmlns:a16="http://schemas.microsoft.com/office/drawing/2014/main" id="{5D7AC573-CCB7-698A-69D9-FC5D9BE8044C}"/>
              </a:ext>
            </a:extLst>
          </p:cNvPr>
          <p:cNvCxnSpPr>
            <a:cxnSpLocks/>
            <a:endCxn id="10" idx="2"/>
          </p:cNvCxnSpPr>
          <p:nvPr/>
        </p:nvCxnSpPr>
        <p:spPr>
          <a:xfrm>
            <a:off x="0" y="6400255"/>
            <a:ext cx="1219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D109E36-66A0-5886-B3BA-D6DC43203DC5}"/>
              </a:ext>
            </a:extLst>
          </p:cNvPr>
          <p:cNvSpPr/>
          <p:nvPr/>
        </p:nvSpPr>
        <p:spPr>
          <a:xfrm>
            <a:off x="0" y="6419777"/>
            <a:ext cx="12192000" cy="438223"/>
          </a:xfrm>
          <a:prstGeom prst="rect">
            <a:avLst/>
          </a:prstGeom>
          <a:solidFill>
            <a:srgbClr val="E8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F97DB79-2457-45D8-04FB-5EFFE5DE6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1815" y="6529591"/>
            <a:ext cx="727364" cy="274320"/>
          </a:xfrm>
          <a:prstGeom prst="rect">
            <a:avLst/>
          </a:prstGeom>
        </p:spPr>
      </p:pic>
    </p:spTree>
    <p:extLst>
      <p:ext uri="{BB962C8B-B14F-4D97-AF65-F5344CB8AC3E}">
        <p14:creationId xmlns:p14="http://schemas.microsoft.com/office/powerpoint/2010/main" val="5359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5F3CE-32CE-2001-A66F-F61DC14CA36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A635FA0-85B8-80D5-1093-8E38C817A23B}"/>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What is Third-Party Risk Management?</a:t>
            </a:r>
          </a:p>
        </p:txBody>
      </p:sp>
      <p:sp>
        <p:nvSpPr>
          <p:cNvPr id="2" name="TextBox 1">
            <a:extLst>
              <a:ext uri="{FF2B5EF4-FFF2-40B4-BE49-F238E27FC236}">
                <a16:creationId xmlns:a16="http://schemas.microsoft.com/office/drawing/2014/main" id="{F44E4A56-83AA-6DFC-AF5C-D622DD5F7279}"/>
              </a:ext>
            </a:extLst>
          </p:cNvPr>
          <p:cNvSpPr txBox="1"/>
          <p:nvPr/>
        </p:nvSpPr>
        <p:spPr>
          <a:xfrm>
            <a:off x="579118" y="1424526"/>
            <a:ext cx="11355977" cy="1107996"/>
          </a:xfrm>
          <a:prstGeom prst="rect">
            <a:avLst/>
          </a:prstGeom>
          <a:noFill/>
        </p:spPr>
        <p:txBody>
          <a:bodyPr wrap="square" lIns="0" tIns="0" rIns="0" bIns="0" rtlCol="0">
            <a:spAutoFit/>
          </a:bodyPr>
          <a:lstStyle/>
          <a:p>
            <a:pPr lvl="0">
              <a:lnSpc>
                <a:spcPct val="90000"/>
              </a:lnSpc>
              <a:spcAft>
                <a:spcPts val="1200"/>
              </a:spcAft>
            </a:pPr>
            <a:r>
              <a:rPr lang="en-US" sz="2000">
                <a:solidFill>
                  <a:srgbClr val="FFFFFF"/>
                </a:solidFill>
              </a:rPr>
              <a:t>There is a growing dependence on third parties for companies across a diverse range of industries, including the nonprofit industry, which introduced significant new levels of risk to organizations. In order for organizations to continue to grow and advance, developing a level of trust with third parties remains critical.</a:t>
            </a:r>
          </a:p>
        </p:txBody>
      </p:sp>
      <p:sp>
        <p:nvSpPr>
          <p:cNvPr id="3" name="Oval 2">
            <a:extLst>
              <a:ext uri="{FF2B5EF4-FFF2-40B4-BE49-F238E27FC236}">
                <a16:creationId xmlns:a16="http://schemas.microsoft.com/office/drawing/2014/main" id="{15A0B7A0-C641-8489-E534-DA00684F6527}"/>
              </a:ext>
            </a:extLst>
          </p:cNvPr>
          <p:cNvSpPr/>
          <p:nvPr/>
        </p:nvSpPr>
        <p:spPr>
          <a:xfrm>
            <a:off x="2400301" y="3294062"/>
            <a:ext cx="2103120" cy="21031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TPRM</a:t>
            </a:r>
          </a:p>
        </p:txBody>
      </p:sp>
      <p:sp>
        <p:nvSpPr>
          <p:cNvPr id="4" name="Double Bracket 3">
            <a:extLst>
              <a:ext uri="{FF2B5EF4-FFF2-40B4-BE49-F238E27FC236}">
                <a16:creationId xmlns:a16="http://schemas.microsoft.com/office/drawing/2014/main" id="{9C1DC19B-F72D-8CA9-6BE0-1AEDB4D02E03}"/>
              </a:ext>
            </a:extLst>
          </p:cNvPr>
          <p:cNvSpPr/>
          <p:nvPr/>
        </p:nvSpPr>
        <p:spPr>
          <a:xfrm>
            <a:off x="4955638" y="3294062"/>
            <a:ext cx="5465885" cy="2103120"/>
          </a:xfrm>
          <a:prstGeom prst="bracketPair">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39AB4C6D-A10C-141C-306E-68A63538AA7E}"/>
              </a:ext>
            </a:extLst>
          </p:cNvPr>
          <p:cNvSpPr txBox="1"/>
          <p:nvPr/>
        </p:nvSpPr>
        <p:spPr>
          <a:xfrm>
            <a:off x="5117122" y="4160956"/>
            <a:ext cx="1380393" cy="369332"/>
          </a:xfrm>
          <a:prstGeom prst="rect">
            <a:avLst/>
          </a:prstGeom>
          <a:noFill/>
        </p:spPr>
        <p:txBody>
          <a:bodyPr wrap="square" rtlCol="0">
            <a:spAutoFit/>
          </a:bodyPr>
          <a:lstStyle/>
          <a:p>
            <a:r>
              <a:rPr lang="en-US">
                <a:solidFill>
                  <a:schemeClr val="bg1"/>
                </a:solidFill>
              </a:rPr>
              <a:t>Definition</a:t>
            </a:r>
          </a:p>
        </p:txBody>
      </p:sp>
      <p:sp>
        <p:nvSpPr>
          <p:cNvPr id="18" name="TextBox 17">
            <a:extLst>
              <a:ext uri="{FF2B5EF4-FFF2-40B4-BE49-F238E27FC236}">
                <a16:creationId xmlns:a16="http://schemas.microsoft.com/office/drawing/2014/main" id="{96EEEE3D-8593-8236-B4DE-4A11BA534EDD}"/>
              </a:ext>
            </a:extLst>
          </p:cNvPr>
          <p:cNvSpPr txBox="1"/>
          <p:nvPr/>
        </p:nvSpPr>
        <p:spPr>
          <a:xfrm>
            <a:off x="6497515" y="3472940"/>
            <a:ext cx="3847756" cy="1754326"/>
          </a:xfrm>
          <a:prstGeom prst="rect">
            <a:avLst/>
          </a:prstGeom>
          <a:noFill/>
        </p:spPr>
        <p:txBody>
          <a:bodyPr wrap="square" rtlCol="0">
            <a:spAutoFit/>
          </a:bodyPr>
          <a:lstStyle/>
          <a:p>
            <a:r>
              <a:rPr lang="en-US">
                <a:solidFill>
                  <a:schemeClr val="bg1"/>
                </a:solidFill>
              </a:rPr>
              <a:t>Third-party risk management (TPRM) is the process of identifying, assessing, and mitigating risks associated with engaging external third parties like vendors, suppliers, contractors and business partners.</a:t>
            </a:r>
          </a:p>
        </p:txBody>
      </p:sp>
      <p:cxnSp>
        <p:nvCxnSpPr>
          <p:cNvPr id="19" name="Straight Connector 18">
            <a:extLst>
              <a:ext uri="{FF2B5EF4-FFF2-40B4-BE49-F238E27FC236}">
                <a16:creationId xmlns:a16="http://schemas.microsoft.com/office/drawing/2014/main" id="{86E07EA0-14F6-9084-75F2-071B8D09D712}"/>
              </a:ext>
            </a:extLst>
          </p:cNvPr>
          <p:cNvCxnSpPr>
            <a:cxnSpLocks/>
          </p:cNvCxnSpPr>
          <p:nvPr/>
        </p:nvCxnSpPr>
        <p:spPr>
          <a:xfrm>
            <a:off x="6386958" y="3583622"/>
            <a:ext cx="13842" cy="156211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904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6C185-B63A-8B95-331C-E63B2E14D53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89691DF-5353-7107-73DD-E771C12A1171}"/>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TPRM Program Foundations</a:t>
            </a:r>
          </a:p>
        </p:txBody>
      </p:sp>
      <p:sp>
        <p:nvSpPr>
          <p:cNvPr id="2" name="TextBox 1">
            <a:extLst>
              <a:ext uri="{FF2B5EF4-FFF2-40B4-BE49-F238E27FC236}">
                <a16:creationId xmlns:a16="http://schemas.microsoft.com/office/drawing/2014/main" id="{75B3A7F8-6837-5EC9-9110-C45DA6379984}"/>
              </a:ext>
            </a:extLst>
          </p:cNvPr>
          <p:cNvSpPr txBox="1"/>
          <p:nvPr/>
        </p:nvSpPr>
        <p:spPr>
          <a:xfrm>
            <a:off x="579118" y="1424526"/>
            <a:ext cx="11355977" cy="276999"/>
          </a:xfrm>
          <a:prstGeom prst="rect">
            <a:avLst/>
          </a:prstGeom>
          <a:noFill/>
        </p:spPr>
        <p:txBody>
          <a:bodyPr wrap="square" lIns="0" tIns="0" rIns="0" bIns="0" rtlCol="0">
            <a:spAutoFit/>
          </a:bodyPr>
          <a:lstStyle/>
          <a:p>
            <a:pPr lvl="0">
              <a:lnSpc>
                <a:spcPct val="90000"/>
              </a:lnSpc>
              <a:spcAft>
                <a:spcPts val="1200"/>
              </a:spcAft>
            </a:pPr>
            <a:r>
              <a:rPr lang="en-US" sz="2000">
                <a:solidFill>
                  <a:srgbClr val="FFFFFF"/>
                </a:solidFill>
              </a:rPr>
              <a:t>To manage third-party risks, it’s important to establish foundational components of a TPRM program. </a:t>
            </a:r>
          </a:p>
        </p:txBody>
      </p:sp>
      <p:graphicFrame>
        <p:nvGraphicFramePr>
          <p:cNvPr id="6" name="Table 5">
            <a:extLst>
              <a:ext uri="{FF2B5EF4-FFF2-40B4-BE49-F238E27FC236}">
                <a16:creationId xmlns:a16="http://schemas.microsoft.com/office/drawing/2014/main" id="{32B529E4-A6F4-7D45-94F4-8709740E8A87}"/>
              </a:ext>
            </a:extLst>
          </p:cNvPr>
          <p:cNvGraphicFramePr>
            <a:graphicFrameLocks noGrp="1"/>
          </p:cNvGraphicFramePr>
          <p:nvPr>
            <p:extLst>
              <p:ext uri="{D42A27DB-BD31-4B8C-83A1-F6EECF244321}">
                <p14:modId xmlns:p14="http://schemas.microsoft.com/office/powerpoint/2010/main" val="38146528"/>
              </p:ext>
            </p:extLst>
          </p:nvPr>
        </p:nvGraphicFramePr>
        <p:xfrm>
          <a:off x="956234" y="2521396"/>
          <a:ext cx="3200400" cy="134112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3619847506"/>
                    </a:ext>
                  </a:extLst>
                </a:gridCol>
              </a:tblGrid>
              <a:tr h="214757">
                <a:tc>
                  <a:txBody>
                    <a:bodyPr/>
                    <a:lstStyle/>
                    <a:p>
                      <a:pPr algn="l"/>
                      <a:r>
                        <a:rPr lang="en-US" sz="1600">
                          <a:solidFill>
                            <a:schemeClr val="bg1"/>
                          </a:solidFill>
                        </a:rPr>
                        <a:t>Oversight and Governance</a:t>
                      </a:r>
                    </a:p>
                  </a:txBody>
                  <a:tcP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74279"/>
                  </a:ext>
                </a:extLst>
              </a:tr>
              <a:tr h="370840">
                <a:tc>
                  <a:txBody>
                    <a:bodyPr/>
                    <a:lstStyle/>
                    <a:p>
                      <a:r>
                        <a:rPr lang="en-US" sz="1200">
                          <a:solidFill>
                            <a:schemeClr val="bg1"/>
                          </a:solidFill>
                        </a:rPr>
                        <a:t>Defining a framework that define the groups that manage the TPRM program and the way the function operates within the organization. </a:t>
                      </a:r>
                    </a:p>
                    <a:p>
                      <a:endParaRPr lang="en-US" sz="1200">
                        <a:solidFill>
                          <a:schemeClr val="bg1"/>
                        </a:solidFill>
                      </a:endParaRPr>
                    </a:p>
                  </a:txBody>
                  <a:tcPr>
                    <a:lnL w="12700" cmpd="sng">
                      <a:noFill/>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3812365"/>
                  </a:ext>
                </a:extLst>
              </a:tr>
            </a:tbl>
          </a:graphicData>
        </a:graphic>
      </p:graphicFrame>
      <p:graphicFrame>
        <p:nvGraphicFramePr>
          <p:cNvPr id="7" name="Table 6">
            <a:extLst>
              <a:ext uri="{FF2B5EF4-FFF2-40B4-BE49-F238E27FC236}">
                <a16:creationId xmlns:a16="http://schemas.microsoft.com/office/drawing/2014/main" id="{295C04AF-4FE3-D46D-7933-177BC97D5988}"/>
              </a:ext>
            </a:extLst>
          </p:cNvPr>
          <p:cNvGraphicFramePr>
            <a:graphicFrameLocks noGrp="1"/>
          </p:cNvGraphicFramePr>
          <p:nvPr>
            <p:extLst>
              <p:ext uri="{D42A27DB-BD31-4B8C-83A1-F6EECF244321}">
                <p14:modId xmlns:p14="http://schemas.microsoft.com/office/powerpoint/2010/main" val="3242963963"/>
              </p:ext>
            </p:extLst>
          </p:nvPr>
        </p:nvGraphicFramePr>
        <p:xfrm>
          <a:off x="4478990" y="2521792"/>
          <a:ext cx="3200400" cy="134112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3619847506"/>
                    </a:ext>
                  </a:extLst>
                </a:gridCol>
              </a:tblGrid>
              <a:tr h="196034">
                <a:tc>
                  <a:txBody>
                    <a:bodyPr/>
                    <a:lstStyle/>
                    <a:p>
                      <a:pPr marL="0" algn="l" defTabSz="914400" rtl="0" eaLnBrk="1" latinLnBrk="0" hangingPunct="1"/>
                      <a:r>
                        <a:rPr lang="en-US" sz="1600" b="1" kern="1200">
                          <a:solidFill>
                            <a:schemeClr val="bg1"/>
                          </a:solidFill>
                          <a:latin typeface="+mn-lt"/>
                          <a:ea typeface="+mn-ea"/>
                          <a:cs typeface="+mn-cs"/>
                        </a:rPr>
                        <a:t>Policies and Standards</a:t>
                      </a:r>
                    </a:p>
                  </a:txBody>
                  <a:tcP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74279"/>
                  </a:ext>
                </a:extLst>
              </a:tr>
              <a:tr h="370840">
                <a:tc>
                  <a:txBody>
                    <a:bodyPr/>
                    <a:lstStyle/>
                    <a:p>
                      <a:r>
                        <a:rPr lang="en-US" sz="1200">
                          <a:solidFill>
                            <a:schemeClr val="bg1"/>
                          </a:solidFill>
                        </a:rPr>
                        <a:t>Defining roles and responsibilities for TPRM activities written in policies, procedures, and standards and are accessible to the individuals responsible for these areas.</a:t>
                      </a:r>
                    </a:p>
                    <a:p>
                      <a:endParaRPr lang="en-US" sz="1200">
                        <a:solidFill>
                          <a:schemeClr val="bg1"/>
                        </a:solidFill>
                      </a:endParaRPr>
                    </a:p>
                  </a:txBody>
                  <a:tcPr>
                    <a:lnL w="12700" cmpd="sng">
                      <a:noFill/>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3812365"/>
                  </a:ext>
                </a:extLst>
              </a:tr>
            </a:tbl>
          </a:graphicData>
        </a:graphic>
      </p:graphicFrame>
      <p:graphicFrame>
        <p:nvGraphicFramePr>
          <p:cNvPr id="8" name="Table 7">
            <a:extLst>
              <a:ext uri="{FF2B5EF4-FFF2-40B4-BE49-F238E27FC236}">
                <a16:creationId xmlns:a16="http://schemas.microsoft.com/office/drawing/2014/main" id="{E3A769BC-2DB3-C0F4-16CB-DAAA17B27703}"/>
              </a:ext>
            </a:extLst>
          </p:cNvPr>
          <p:cNvGraphicFramePr>
            <a:graphicFrameLocks noGrp="1"/>
          </p:cNvGraphicFramePr>
          <p:nvPr>
            <p:extLst>
              <p:ext uri="{D42A27DB-BD31-4B8C-83A1-F6EECF244321}">
                <p14:modId xmlns:p14="http://schemas.microsoft.com/office/powerpoint/2010/main" val="1029185672"/>
              </p:ext>
            </p:extLst>
          </p:nvPr>
        </p:nvGraphicFramePr>
        <p:xfrm>
          <a:off x="8001746" y="2522981"/>
          <a:ext cx="3200400" cy="134112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3619847506"/>
                    </a:ext>
                  </a:extLst>
                </a:gridCol>
              </a:tblGrid>
              <a:tr h="142246">
                <a:tc>
                  <a:txBody>
                    <a:bodyPr/>
                    <a:lstStyle/>
                    <a:p>
                      <a:pPr marL="0" algn="l" defTabSz="914400" rtl="0" eaLnBrk="1" latinLnBrk="0" hangingPunct="1"/>
                      <a:r>
                        <a:rPr lang="en-US" sz="1600" b="1" kern="1200">
                          <a:solidFill>
                            <a:schemeClr val="bg1"/>
                          </a:solidFill>
                          <a:latin typeface="+mn-lt"/>
                          <a:ea typeface="+mn-ea"/>
                          <a:cs typeface="+mn-cs"/>
                        </a:rPr>
                        <a:t>Third-Party Inventory</a:t>
                      </a:r>
                    </a:p>
                  </a:txBody>
                  <a:tcP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74279"/>
                  </a:ext>
                </a:extLst>
              </a:tr>
              <a:tr h="370840">
                <a:tc>
                  <a:txBody>
                    <a:bodyPr/>
                    <a:lstStyle/>
                    <a:p>
                      <a:r>
                        <a:rPr lang="en-US" sz="1200">
                          <a:solidFill>
                            <a:schemeClr val="bg1"/>
                          </a:solidFill>
                        </a:rPr>
                        <a:t>Developing a centrally located repository of third-parties that is available to all business owners and contains service-level information about the third parties.</a:t>
                      </a:r>
                    </a:p>
                    <a:p>
                      <a:endParaRPr lang="en-US" sz="1200">
                        <a:solidFill>
                          <a:schemeClr val="bg1"/>
                        </a:solidFill>
                      </a:endParaRPr>
                    </a:p>
                  </a:txBody>
                  <a:tcPr>
                    <a:lnL w="12700" cmpd="sng">
                      <a:noFill/>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3812365"/>
                  </a:ext>
                </a:extLst>
              </a:tr>
            </a:tbl>
          </a:graphicData>
        </a:graphic>
      </p:graphicFrame>
      <p:graphicFrame>
        <p:nvGraphicFramePr>
          <p:cNvPr id="10" name="Table 9">
            <a:extLst>
              <a:ext uri="{FF2B5EF4-FFF2-40B4-BE49-F238E27FC236}">
                <a16:creationId xmlns:a16="http://schemas.microsoft.com/office/drawing/2014/main" id="{672CEFDC-B21D-E850-C14A-17B01020678A}"/>
              </a:ext>
            </a:extLst>
          </p:cNvPr>
          <p:cNvGraphicFramePr>
            <a:graphicFrameLocks noGrp="1"/>
          </p:cNvGraphicFramePr>
          <p:nvPr>
            <p:extLst>
              <p:ext uri="{D42A27DB-BD31-4B8C-83A1-F6EECF244321}">
                <p14:modId xmlns:p14="http://schemas.microsoft.com/office/powerpoint/2010/main" val="351210688"/>
              </p:ext>
            </p:extLst>
          </p:nvPr>
        </p:nvGraphicFramePr>
        <p:xfrm>
          <a:off x="956234" y="4141075"/>
          <a:ext cx="3200400" cy="134112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3619847506"/>
                    </a:ext>
                  </a:extLst>
                </a:gridCol>
              </a:tblGrid>
              <a:tr h="214757">
                <a:tc>
                  <a:txBody>
                    <a:bodyPr/>
                    <a:lstStyle/>
                    <a:p>
                      <a:pPr marL="0" algn="l" defTabSz="914400" rtl="0" eaLnBrk="1" latinLnBrk="0" hangingPunct="1"/>
                      <a:r>
                        <a:rPr lang="en-US" sz="1600" b="1" kern="1200">
                          <a:solidFill>
                            <a:schemeClr val="bg1"/>
                          </a:solidFill>
                          <a:latin typeface="+mn-lt"/>
                          <a:ea typeface="+mn-ea"/>
                          <a:cs typeface="+mn-cs"/>
                        </a:rPr>
                        <a:t>Risk Models</a:t>
                      </a:r>
                    </a:p>
                  </a:txBody>
                  <a:tcP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74279"/>
                  </a:ext>
                </a:extLst>
              </a:tr>
              <a:tr h="370840">
                <a:tc>
                  <a:txBody>
                    <a:bodyPr/>
                    <a:lstStyle/>
                    <a:p>
                      <a:r>
                        <a:rPr lang="en-US" sz="1200">
                          <a:solidFill>
                            <a:schemeClr val="bg1"/>
                          </a:solidFill>
                        </a:rPr>
                        <a:t>Develop risk criteria based on the organization’s risk tolerance level that informs the TPRM program to assess, prioritize, and evaluate third parties</a:t>
                      </a:r>
                    </a:p>
                    <a:p>
                      <a:endParaRPr lang="en-US" sz="1200">
                        <a:solidFill>
                          <a:schemeClr val="bg1"/>
                        </a:solidFill>
                      </a:endParaRPr>
                    </a:p>
                  </a:txBody>
                  <a:tcPr>
                    <a:lnL w="12700" cmpd="sng">
                      <a:noFill/>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3812365"/>
                  </a:ext>
                </a:extLst>
              </a:tr>
            </a:tbl>
          </a:graphicData>
        </a:graphic>
      </p:graphicFrame>
      <p:graphicFrame>
        <p:nvGraphicFramePr>
          <p:cNvPr id="11" name="Table 10">
            <a:extLst>
              <a:ext uri="{FF2B5EF4-FFF2-40B4-BE49-F238E27FC236}">
                <a16:creationId xmlns:a16="http://schemas.microsoft.com/office/drawing/2014/main" id="{503D75A5-14F4-AE31-9F4D-A737E87CF185}"/>
              </a:ext>
            </a:extLst>
          </p:cNvPr>
          <p:cNvGraphicFramePr>
            <a:graphicFrameLocks noGrp="1"/>
          </p:cNvGraphicFramePr>
          <p:nvPr>
            <p:extLst>
              <p:ext uri="{D42A27DB-BD31-4B8C-83A1-F6EECF244321}">
                <p14:modId xmlns:p14="http://schemas.microsoft.com/office/powerpoint/2010/main" val="2357125090"/>
              </p:ext>
            </p:extLst>
          </p:nvPr>
        </p:nvGraphicFramePr>
        <p:xfrm>
          <a:off x="4478990" y="4141075"/>
          <a:ext cx="3200400" cy="134112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3619847506"/>
                    </a:ext>
                  </a:extLst>
                </a:gridCol>
              </a:tblGrid>
              <a:tr h="196034">
                <a:tc>
                  <a:txBody>
                    <a:bodyPr/>
                    <a:lstStyle/>
                    <a:p>
                      <a:pPr marL="0" algn="l" defTabSz="914400" rtl="0" eaLnBrk="1" latinLnBrk="0" hangingPunct="1"/>
                      <a:r>
                        <a:rPr lang="en-US" sz="1600" b="1" kern="1200">
                          <a:solidFill>
                            <a:schemeClr val="bg1"/>
                          </a:solidFill>
                          <a:latin typeface="+mn-lt"/>
                          <a:ea typeface="+mn-ea"/>
                          <a:cs typeface="+mn-cs"/>
                        </a:rPr>
                        <a:t>Assessment Methodology</a:t>
                      </a:r>
                    </a:p>
                  </a:txBody>
                  <a:tcP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74279"/>
                  </a:ext>
                </a:extLst>
              </a:tr>
              <a:tr h="370840">
                <a:tc>
                  <a:txBody>
                    <a:bodyPr/>
                    <a:lstStyle/>
                    <a:p>
                      <a:r>
                        <a:rPr lang="en-US" sz="1200">
                          <a:solidFill>
                            <a:schemeClr val="bg1"/>
                          </a:solidFill>
                        </a:rPr>
                        <a:t>Defining a process for which third-party risk is classified, ranked, and reported. The assessment includes obtaining third-party assessment reports and reporting findings to management.</a:t>
                      </a:r>
                    </a:p>
                  </a:txBody>
                  <a:tcPr>
                    <a:lnL w="12700" cmpd="sng">
                      <a:noFill/>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3812365"/>
                  </a:ext>
                </a:extLst>
              </a:tr>
            </a:tbl>
          </a:graphicData>
        </a:graphic>
      </p:graphicFrame>
      <p:graphicFrame>
        <p:nvGraphicFramePr>
          <p:cNvPr id="12" name="Table 11">
            <a:extLst>
              <a:ext uri="{FF2B5EF4-FFF2-40B4-BE49-F238E27FC236}">
                <a16:creationId xmlns:a16="http://schemas.microsoft.com/office/drawing/2014/main" id="{73B7EF6F-99F4-2FAA-9785-4EF29343FC4E}"/>
              </a:ext>
            </a:extLst>
          </p:cNvPr>
          <p:cNvGraphicFramePr>
            <a:graphicFrameLocks noGrp="1"/>
          </p:cNvGraphicFramePr>
          <p:nvPr>
            <p:extLst>
              <p:ext uri="{D42A27DB-BD31-4B8C-83A1-F6EECF244321}">
                <p14:modId xmlns:p14="http://schemas.microsoft.com/office/powerpoint/2010/main" val="1927348314"/>
              </p:ext>
            </p:extLst>
          </p:nvPr>
        </p:nvGraphicFramePr>
        <p:xfrm>
          <a:off x="8001746" y="4141075"/>
          <a:ext cx="3200400" cy="134112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3619847506"/>
                    </a:ext>
                  </a:extLst>
                </a:gridCol>
              </a:tblGrid>
              <a:tr h="142246">
                <a:tc>
                  <a:txBody>
                    <a:bodyPr/>
                    <a:lstStyle/>
                    <a:p>
                      <a:pPr marL="0" algn="l" defTabSz="914400" rtl="0" eaLnBrk="1" latinLnBrk="0" hangingPunct="1"/>
                      <a:r>
                        <a:rPr lang="en-US" sz="1600" b="1" kern="1200">
                          <a:solidFill>
                            <a:schemeClr val="bg1"/>
                          </a:solidFill>
                          <a:latin typeface="+mn-lt"/>
                          <a:ea typeface="+mn-ea"/>
                          <a:cs typeface="+mn-cs"/>
                        </a:rPr>
                        <a:t>Automation and Reporting</a:t>
                      </a:r>
                    </a:p>
                  </a:txBody>
                  <a:tcP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74279"/>
                  </a:ext>
                </a:extLst>
              </a:tr>
              <a:tr h="370840">
                <a:tc>
                  <a:txBody>
                    <a:bodyPr/>
                    <a:lstStyle/>
                    <a:p>
                      <a:r>
                        <a:rPr lang="en-US" sz="1200">
                          <a:solidFill>
                            <a:schemeClr val="bg1"/>
                          </a:solidFill>
                        </a:rPr>
                        <a:t>Utilizing technology and automation to automated and expedite the selection, onboarding, and monitoring third-party risks effectively.</a:t>
                      </a:r>
                    </a:p>
                    <a:p>
                      <a:endParaRPr lang="en-US" sz="1200">
                        <a:solidFill>
                          <a:schemeClr val="bg1"/>
                        </a:solidFill>
                      </a:endParaRPr>
                    </a:p>
                  </a:txBody>
                  <a:tcPr>
                    <a:lnL w="12700" cmpd="sng">
                      <a:noFill/>
                    </a:lnL>
                    <a:lnR w="12700" cmpd="sng">
                      <a:noFill/>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23812365"/>
                  </a:ext>
                </a:extLst>
              </a:tr>
            </a:tbl>
          </a:graphicData>
        </a:graphic>
      </p:graphicFrame>
    </p:spTree>
    <p:extLst>
      <p:ext uri="{BB962C8B-B14F-4D97-AF65-F5344CB8AC3E}">
        <p14:creationId xmlns:p14="http://schemas.microsoft.com/office/powerpoint/2010/main" val="339608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652CA-53F3-7103-872B-4E1EDFB98890}"/>
            </a:ext>
          </a:extLst>
        </p:cNvPr>
        <p:cNvGrpSpPr/>
        <p:nvPr/>
      </p:nvGrpSpPr>
      <p:grpSpPr>
        <a:xfrm>
          <a:off x="0" y="0"/>
          <a:ext cx="0" cy="0"/>
          <a:chOff x="0" y="0"/>
          <a:chExt cx="0" cy="0"/>
        </a:xfrm>
      </p:grpSpPr>
      <p:pic>
        <p:nvPicPr>
          <p:cNvPr id="4" name="Picture 3" descr="Hands typing on a computer&#10;&#10;AI-generated content may be incorrect.">
            <a:extLst>
              <a:ext uri="{FF2B5EF4-FFF2-40B4-BE49-F238E27FC236}">
                <a16:creationId xmlns:a16="http://schemas.microsoft.com/office/drawing/2014/main" id="{31E769E2-3290-9E9E-DD2B-460EB7920AAB}"/>
              </a:ext>
            </a:extLst>
          </p:cNvPr>
          <p:cNvPicPr>
            <a:picLocks noChangeAspect="1"/>
          </p:cNvPicPr>
          <p:nvPr/>
        </p:nvPicPr>
        <p:blipFill>
          <a:blip r:embed="rId2"/>
          <a:srcRect t="21076" r="30287" b="2508"/>
          <a:stretch/>
        </p:blipFill>
        <p:spPr>
          <a:xfrm>
            <a:off x="0" y="1"/>
            <a:ext cx="12192000" cy="6433456"/>
          </a:xfrm>
          <a:prstGeom prst="rect">
            <a:avLst/>
          </a:prstGeom>
        </p:spPr>
      </p:pic>
      <p:sp>
        <p:nvSpPr>
          <p:cNvPr id="9" name="TextBox 8">
            <a:extLst>
              <a:ext uri="{FF2B5EF4-FFF2-40B4-BE49-F238E27FC236}">
                <a16:creationId xmlns:a16="http://schemas.microsoft.com/office/drawing/2014/main" id="{7ECDB847-3612-6B0A-C7CC-556137E383D7}"/>
              </a:ext>
            </a:extLst>
          </p:cNvPr>
          <p:cNvSpPr txBox="1"/>
          <p:nvPr/>
        </p:nvSpPr>
        <p:spPr>
          <a:xfrm>
            <a:off x="418009" y="551929"/>
            <a:ext cx="11355977" cy="615553"/>
          </a:xfrm>
          <a:prstGeom prst="rect">
            <a:avLst/>
          </a:prstGeom>
          <a:noFill/>
        </p:spPr>
        <p:txBody>
          <a:bodyPr wrap="square" lIns="0" tIns="0" rIns="0" bIns="0" rtlCol="0">
            <a:spAutoFit/>
          </a:bodyPr>
          <a:lstStyle/>
          <a:p>
            <a:r>
              <a:rPr lang="en-US" sz="4000">
                <a:solidFill>
                  <a:schemeClr val="bg1"/>
                </a:solidFill>
                <a:latin typeface="+mj-lt"/>
              </a:rPr>
              <a:t>Oversight and Governance</a:t>
            </a:r>
          </a:p>
        </p:txBody>
      </p:sp>
      <p:sp>
        <p:nvSpPr>
          <p:cNvPr id="2" name="TextBox 1">
            <a:extLst>
              <a:ext uri="{FF2B5EF4-FFF2-40B4-BE49-F238E27FC236}">
                <a16:creationId xmlns:a16="http://schemas.microsoft.com/office/drawing/2014/main" id="{88FFE6EA-4C5D-B379-1F14-8F9F0DCBFBE4}"/>
              </a:ext>
            </a:extLst>
          </p:cNvPr>
          <p:cNvSpPr txBox="1"/>
          <p:nvPr/>
        </p:nvSpPr>
        <p:spPr>
          <a:xfrm>
            <a:off x="579119" y="1992085"/>
            <a:ext cx="7966168" cy="3077766"/>
          </a:xfrm>
          <a:prstGeom prst="rect">
            <a:avLst/>
          </a:prstGeom>
          <a:noFill/>
        </p:spPr>
        <p:txBody>
          <a:bodyPr wrap="square" lIns="0" tIns="0" rIns="0" bIns="0" rtlCol="0">
            <a:spAutoFit/>
          </a:bodyPr>
          <a:lstStyle/>
          <a:p>
            <a:pPr lvl="0">
              <a:lnSpc>
                <a:spcPct val="90000"/>
              </a:lnSpc>
              <a:spcAft>
                <a:spcPts val="1200"/>
              </a:spcAft>
            </a:pPr>
            <a:r>
              <a:rPr lang="en-US" sz="2000">
                <a:solidFill>
                  <a:srgbClr val="FFFFFF"/>
                </a:solidFill>
              </a:rPr>
              <a:t>An important first step in managing third-party risk is to ensure that there are defined policies, procedures, and processes in place to procure and contract new vendors. </a:t>
            </a:r>
          </a:p>
          <a:p>
            <a:pPr lvl="0">
              <a:lnSpc>
                <a:spcPct val="90000"/>
              </a:lnSpc>
              <a:spcAft>
                <a:spcPts val="1200"/>
              </a:spcAft>
            </a:pPr>
            <a:r>
              <a:rPr lang="en-US" sz="2000">
                <a:solidFill>
                  <a:srgbClr val="FFFFFF"/>
                </a:solidFill>
              </a:rPr>
              <a:t>Third-party risk assessments should be built into the procurement process prior to contracting. This requires a centralized procurement process and detailed steps in order to ensure that the process is being followed.</a:t>
            </a:r>
          </a:p>
          <a:p>
            <a:pPr lvl="0">
              <a:lnSpc>
                <a:spcPct val="90000"/>
              </a:lnSpc>
              <a:spcAft>
                <a:spcPts val="1200"/>
              </a:spcAft>
            </a:pPr>
            <a:r>
              <a:rPr lang="en-US" sz="2000">
                <a:solidFill>
                  <a:srgbClr val="FFFFFF"/>
                </a:solidFill>
              </a:rPr>
              <a:t>A common breaking point in the TPRM process is that departments will procedure and contract with vendors without a known and formalized process that should be followed.</a:t>
            </a:r>
          </a:p>
        </p:txBody>
      </p:sp>
    </p:spTree>
    <p:extLst>
      <p:ext uri="{BB962C8B-B14F-4D97-AF65-F5344CB8AC3E}">
        <p14:creationId xmlns:p14="http://schemas.microsoft.com/office/powerpoint/2010/main" val="187474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theme/theme1.xml><?xml version="1.0" encoding="utf-8"?>
<a:theme xmlns:a="http://schemas.openxmlformats.org/drawingml/2006/main" name="Office Theme">
  <a:themeElements>
    <a:clrScheme name="2032">
      <a:dk1>
        <a:srgbClr val="788591"/>
      </a:dk1>
      <a:lt1>
        <a:srgbClr val="FFFFFF"/>
      </a:lt1>
      <a:dk2>
        <a:srgbClr val="2B3034"/>
      </a:dk2>
      <a:lt2>
        <a:srgbClr val="E8EAED"/>
      </a:lt2>
      <a:accent1>
        <a:srgbClr val="F37920"/>
      </a:accent1>
      <a:accent2>
        <a:srgbClr val="FA9811"/>
      </a:accent2>
      <a:accent3>
        <a:srgbClr val="FFB602"/>
      </a:accent3>
      <a:accent4>
        <a:srgbClr val="FFCD58"/>
      </a:accent4>
      <a:accent5>
        <a:srgbClr val="FFE3AD"/>
      </a:accent5>
      <a:accent6>
        <a:srgbClr val="B2DDCA"/>
      </a:accent6>
      <a:hlink>
        <a:srgbClr val="FF6D2C"/>
      </a:hlink>
      <a:folHlink>
        <a:srgbClr val="788591"/>
      </a:folHlink>
    </a:clrScheme>
    <a:fontScheme name="Custom 40">
      <a:majorFont>
        <a:latin typeface="Lato Heav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rio-UI-ppt" id="{813548E1-B241-A84C-B4A6-821282F3D336}" vid="{3F56ADAE-E1C0-8543-8CAF-332EDCF4B0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TotalTime>
  <Words>3448</Words>
  <Application>Microsoft Office PowerPoint</Application>
  <PresentationFormat>Widescreen</PresentationFormat>
  <Paragraphs>280</Paragraphs>
  <Slides>32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Courier New</vt:lpstr>
      <vt:lpstr>Lato</vt:lpstr>
      <vt:lpstr>Lato Black</vt:lpstr>
      <vt:lpstr>Lato Heavy</vt:lpstr>
      <vt:lpstr>Office Theme</vt:lpstr>
      <vt:lpstr>IMPORTANT INFORMATION</vt:lpstr>
      <vt:lpstr>PowerPoint Presentation</vt:lpstr>
      <vt:lpstr>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Ralph Delpilar</cp:lastModifiedBy>
  <cp:revision>3</cp:revision>
  <dcterms:created xsi:type="dcterms:W3CDTF">2018-04-12T09:21:14Z</dcterms:created>
  <dcterms:modified xsi:type="dcterms:W3CDTF">2025-03-06T00:21:37Z</dcterms:modified>
</cp:coreProperties>
</file>